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26" r:id="rId4"/>
  </p:sldMasterIdLst>
  <p:notesMasterIdLst>
    <p:notesMasterId r:id="rId50"/>
  </p:notesMasterIdLst>
  <p:handoutMasterIdLst>
    <p:handoutMasterId r:id="rId51"/>
  </p:handoutMasterIdLst>
  <p:sldIdLst>
    <p:sldId id="683" r:id="rId5"/>
    <p:sldId id="596" r:id="rId6"/>
    <p:sldId id="532" r:id="rId7"/>
    <p:sldId id="552" r:id="rId8"/>
    <p:sldId id="712" r:id="rId9"/>
    <p:sldId id="647" r:id="rId10"/>
    <p:sldId id="656" r:id="rId11"/>
    <p:sldId id="713" r:id="rId12"/>
    <p:sldId id="612" r:id="rId13"/>
    <p:sldId id="708" r:id="rId14"/>
    <p:sldId id="701" r:id="rId15"/>
    <p:sldId id="685" r:id="rId16"/>
    <p:sldId id="648" r:id="rId17"/>
    <p:sldId id="614" r:id="rId18"/>
    <p:sldId id="657" r:id="rId19"/>
    <p:sldId id="613" r:id="rId20"/>
    <p:sldId id="714" r:id="rId21"/>
    <p:sldId id="571" r:id="rId22"/>
    <p:sldId id="649" r:id="rId23"/>
    <p:sldId id="617" r:id="rId24"/>
    <p:sldId id="686" r:id="rId25"/>
    <p:sldId id="731" r:id="rId26"/>
    <p:sldId id="732" r:id="rId27"/>
    <p:sldId id="608" r:id="rId28"/>
    <p:sldId id="618" r:id="rId29"/>
    <p:sldId id="651" r:id="rId30"/>
    <p:sldId id="653" r:id="rId31"/>
    <p:sldId id="710" r:id="rId32"/>
    <p:sldId id="607" r:id="rId33"/>
    <p:sldId id="733" r:id="rId34"/>
    <p:sldId id="650" r:id="rId35"/>
    <p:sldId id="652" r:id="rId36"/>
    <p:sldId id="616" r:id="rId37"/>
    <p:sldId id="495" r:id="rId38"/>
    <p:sldId id="730" r:id="rId39"/>
    <p:sldId id="658" r:id="rId40"/>
    <p:sldId id="734" r:id="rId41"/>
    <p:sldId id="721" r:id="rId42"/>
    <p:sldId id="752" r:id="rId43"/>
    <p:sldId id="711" r:id="rId44"/>
    <p:sldId id="690" r:id="rId45"/>
    <p:sldId id="788" r:id="rId46"/>
    <p:sldId id="727" r:id="rId47"/>
    <p:sldId id="715" r:id="rId48"/>
    <p:sldId id="472" r:id="rId49"/>
  </p:sldIdLst>
  <p:sldSz cx="9144000" cy="5143500" type="screen16x9"/>
  <p:notesSz cx="7099300" cy="9398000"/>
  <p:defaultTex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60">
          <p15:clr>
            <a:srgbClr val="A4A3A4"/>
          </p15:clr>
        </p15:guide>
        <p15:guide id="2" pos="2236">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ssa Krogmann" initials="MK" lastIdx="7" clrIdx="0">
    <p:extLst>
      <p:ext uri="{19B8F6BF-5375-455C-9EA6-DF929625EA0E}">
        <p15:presenceInfo xmlns:p15="http://schemas.microsoft.com/office/powerpoint/2012/main" userId="S-1-5-21-2106337540-871508649-1532313055-2045485" providerId="AD"/>
      </p:ext>
    </p:extLst>
  </p:cmAuthor>
  <p:cmAuthor id="2" name="Marissa Krogmann" initials="MK [2]" lastIdx="1" clrIdx="1">
    <p:extLst>
      <p:ext uri="{19B8F6BF-5375-455C-9EA6-DF929625EA0E}">
        <p15:presenceInfo xmlns:p15="http://schemas.microsoft.com/office/powerpoint/2012/main" userId="S::Marissa.Krogmann@wels.net::d947f805-5955-4c43-a5c2-60811c71402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7EE7"/>
    <a:srgbClr val="DED900"/>
    <a:srgbClr val="F0EA00"/>
    <a:srgbClr val="7DD330"/>
    <a:srgbClr val="00CC00"/>
    <a:srgbClr val="0C7CD2"/>
    <a:srgbClr val="AE1517"/>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AF827D-4F5E-477A-93A2-0B7938BCD716}" v="34" dt="2022-11-02T15:44:03.3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504" autoAdjust="0"/>
    <p:restoredTop sz="45828" autoAdjust="0"/>
  </p:normalViewPr>
  <p:slideViewPr>
    <p:cSldViewPr>
      <p:cViewPr>
        <p:scale>
          <a:sx n="50" d="100"/>
          <a:sy n="50" d="100"/>
        </p:scale>
        <p:origin x="2952" y="360"/>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6" d="100"/>
          <a:sy n="76" d="100"/>
        </p:scale>
        <p:origin x="-2580" y="-90"/>
      </p:cViewPr>
      <p:guideLst>
        <p:guide orient="horz" pos="2960"/>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ssa Krogmann" userId="d947f805-5955-4c43-a5c2-60811c714023" providerId="ADAL" clId="{6FAF827D-4F5E-477A-93A2-0B7938BCD716}"/>
    <pc:docChg chg="undo custSel addSld delSld modSld sldOrd">
      <pc:chgData name="Marissa Krogmann" userId="d947f805-5955-4c43-a5c2-60811c714023" providerId="ADAL" clId="{6FAF827D-4F5E-477A-93A2-0B7938BCD716}" dt="2022-11-02T15:46:56.361" v="1485" actId="255"/>
      <pc:docMkLst>
        <pc:docMk/>
      </pc:docMkLst>
      <pc:sldChg chg="modSp add mod">
        <pc:chgData name="Marissa Krogmann" userId="d947f805-5955-4c43-a5c2-60811c714023" providerId="ADAL" clId="{6FAF827D-4F5E-477A-93A2-0B7938BCD716}" dt="2022-11-02T15:44:03.373" v="1463" actId="27636"/>
        <pc:sldMkLst>
          <pc:docMk/>
          <pc:sldMk cId="79061337" sldId="472"/>
        </pc:sldMkLst>
        <pc:spChg chg="mod">
          <ac:chgData name="Marissa Krogmann" userId="d947f805-5955-4c43-a5c2-60811c714023" providerId="ADAL" clId="{6FAF827D-4F5E-477A-93A2-0B7938BCD716}" dt="2022-11-02T15:44:03.373" v="1463" actId="27636"/>
          <ac:spMkLst>
            <pc:docMk/>
            <pc:sldMk cId="79061337" sldId="472"/>
            <ac:spMk id="4" creationId="{91E4EEFB-D9B8-4004-B9C9-444C30C95AC3}"/>
          </ac:spMkLst>
        </pc:spChg>
      </pc:sldChg>
      <pc:sldChg chg="modNotesTx">
        <pc:chgData name="Marissa Krogmann" userId="d947f805-5955-4c43-a5c2-60811c714023" providerId="ADAL" clId="{6FAF827D-4F5E-477A-93A2-0B7938BCD716}" dt="2022-11-02T15:32:46.456" v="1023" actId="20577"/>
        <pc:sldMkLst>
          <pc:docMk/>
          <pc:sldMk cId="926792556" sldId="495"/>
        </pc:sldMkLst>
      </pc:sldChg>
      <pc:sldChg chg="del">
        <pc:chgData name="Marissa Krogmann" userId="d947f805-5955-4c43-a5c2-60811c714023" providerId="ADAL" clId="{6FAF827D-4F5E-477A-93A2-0B7938BCD716}" dt="2022-11-02T15:42:25.050" v="1374" actId="47"/>
        <pc:sldMkLst>
          <pc:docMk/>
          <pc:sldMk cId="3848444537" sldId="526"/>
        </pc:sldMkLst>
      </pc:sldChg>
      <pc:sldChg chg="del">
        <pc:chgData name="Marissa Krogmann" userId="d947f805-5955-4c43-a5c2-60811c714023" providerId="ADAL" clId="{6FAF827D-4F5E-477A-93A2-0B7938BCD716}" dt="2022-11-02T15:37:47.448" v="1137" actId="47"/>
        <pc:sldMkLst>
          <pc:docMk/>
          <pc:sldMk cId="267372962" sldId="538"/>
        </pc:sldMkLst>
      </pc:sldChg>
      <pc:sldChg chg="del">
        <pc:chgData name="Marissa Krogmann" userId="d947f805-5955-4c43-a5c2-60811c714023" providerId="ADAL" clId="{6FAF827D-4F5E-477A-93A2-0B7938BCD716}" dt="2022-11-02T15:42:53.949" v="1381" actId="47"/>
        <pc:sldMkLst>
          <pc:docMk/>
          <pc:sldMk cId="1449196591" sldId="551"/>
        </pc:sldMkLst>
      </pc:sldChg>
      <pc:sldChg chg="modNotes modNotesTx">
        <pc:chgData name="Marissa Krogmann" userId="d947f805-5955-4c43-a5c2-60811c714023" providerId="ADAL" clId="{6FAF827D-4F5E-477A-93A2-0B7938BCD716}" dt="2022-11-02T14:59:34.210" v="281" actId="27636"/>
        <pc:sldMkLst>
          <pc:docMk/>
          <pc:sldMk cId="3583987478" sldId="552"/>
        </pc:sldMkLst>
      </pc:sldChg>
      <pc:sldChg chg="del">
        <pc:chgData name="Marissa Krogmann" userId="d947f805-5955-4c43-a5c2-60811c714023" providerId="ADAL" clId="{6FAF827D-4F5E-477A-93A2-0B7938BCD716}" dt="2022-11-02T15:42:59.817" v="1383" actId="47"/>
        <pc:sldMkLst>
          <pc:docMk/>
          <pc:sldMk cId="1668815355" sldId="573"/>
        </pc:sldMkLst>
      </pc:sldChg>
      <pc:sldChg chg="del">
        <pc:chgData name="Marissa Krogmann" userId="d947f805-5955-4c43-a5c2-60811c714023" providerId="ADAL" clId="{6FAF827D-4F5E-477A-93A2-0B7938BCD716}" dt="2022-11-02T15:42:56.476" v="1382" actId="47"/>
        <pc:sldMkLst>
          <pc:docMk/>
          <pc:sldMk cId="653841273" sldId="574"/>
        </pc:sldMkLst>
      </pc:sldChg>
      <pc:sldChg chg="modNotes">
        <pc:chgData name="Marissa Krogmann" userId="d947f805-5955-4c43-a5c2-60811c714023" providerId="ADAL" clId="{6FAF827D-4F5E-477A-93A2-0B7938BCD716}" dt="2022-11-02T14:59:34.398" v="282" actId="27636"/>
        <pc:sldMkLst>
          <pc:docMk/>
          <pc:sldMk cId="2508617543" sldId="607"/>
        </pc:sldMkLst>
      </pc:sldChg>
      <pc:sldChg chg="modNotesTx">
        <pc:chgData name="Marissa Krogmann" userId="d947f805-5955-4c43-a5c2-60811c714023" providerId="ADAL" clId="{6FAF827D-4F5E-477A-93A2-0B7938BCD716}" dt="2022-11-02T15:09:47.562" v="670" actId="20577"/>
        <pc:sldMkLst>
          <pc:docMk/>
          <pc:sldMk cId="3046066715" sldId="617"/>
        </pc:sldMkLst>
      </pc:sldChg>
      <pc:sldChg chg="modNotesTx">
        <pc:chgData name="Marissa Krogmann" userId="d947f805-5955-4c43-a5c2-60811c714023" providerId="ADAL" clId="{6FAF827D-4F5E-477A-93A2-0B7938BCD716}" dt="2022-11-02T15:18:43.406" v="761" actId="20577"/>
        <pc:sldMkLst>
          <pc:docMk/>
          <pc:sldMk cId="3609061412" sldId="618"/>
        </pc:sldMkLst>
      </pc:sldChg>
      <pc:sldChg chg="del">
        <pc:chgData name="Marissa Krogmann" userId="d947f805-5955-4c43-a5c2-60811c714023" providerId="ADAL" clId="{6FAF827D-4F5E-477A-93A2-0B7938BCD716}" dt="2022-11-02T15:11:41.337" v="676" actId="47"/>
        <pc:sldMkLst>
          <pc:docMk/>
          <pc:sldMk cId="2039763579" sldId="619"/>
        </pc:sldMkLst>
      </pc:sldChg>
      <pc:sldChg chg="del">
        <pc:chgData name="Marissa Krogmann" userId="d947f805-5955-4c43-a5c2-60811c714023" providerId="ADAL" clId="{6FAF827D-4F5E-477A-93A2-0B7938BCD716}" dt="2022-11-02T15:17:00.956" v="678" actId="47"/>
        <pc:sldMkLst>
          <pc:docMk/>
          <pc:sldMk cId="2516935520" sldId="620"/>
        </pc:sldMkLst>
      </pc:sldChg>
      <pc:sldChg chg="modSp mod modNotesTx">
        <pc:chgData name="Marissa Krogmann" userId="d947f805-5955-4c43-a5c2-60811c714023" providerId="ADAL" clId="{6FAF827D-4F5E-477A-93A2-0B7938BCD716}" dt="2022-11-02T14:55:54.865" v="256" actId="20577"/>
        <pc:sldMkLst>
          <pc:docMk/>
          <pc:sldMk cId="311662571" sldId="647"/>
        </pc:sldMkLst>
        <pc:spChg chg="mod">
          <ac:chgData name="Marissa Krogmann" userId="d947f805-5955-4c43-a5c2-60811c714023" providerId="ADAL" clId="{6FAF827D-4F5E-477A-93A2-0B7938BCD716}" dt="2022-11-02T14:55:49.419" v="252" actId="20577"/>
          <ac:spMkLst>
            <pc:docMk/>
            <pc:sldMk cId="311662571" sldId="647"/>
            <ac:spMk id="4" creationId="{D23FA56E-BC79-4696-8073-E703667BA4A9}"/>
          </ac:spMkLst>
        </pc:spChg>
      </pc:sldChg>
      <pc:sldChg chg="modNotesTx">
        <pc:chgData name="Marissa Krogmann" userId="d947f805-5955-4c43-a5c2-60811c714023" providerId="ADAL" clId="{6FAF827D-4F5E-477A-93A2-0B7938BCD716}" dt="2022-11-02T15:45:25.208" v="1471" actId="2711"/>
        <pc:sldMkLst>
          <pc:docMk/>
          <pc:sldMk cId="1231056589" sldId="649"/>
        </pc:sldMkLst>
      </pc:sldChg>
      <pc:sldChg chg="addSp delSp modSp mod modNotes modNotesTx">
        <pc:chgData name="Marissa Krogmann" userId="d947f805-5955-4c43-a5c2-60811c714023" providerId="ADAL" clId="{6FAF827D-4F5E-477A-93A2-0B7938BCD716}" dt="2022-11-02T15:34:32.454" v="1037" actId="732"/>
        <pc:sldMkLst>
          <pc:docMk/>
          <pc:sldMk cId="1123014987" sldId="652"/>
        </pc:sldMkLst>
        <pc:spChg chg="mod">
          <ac:chgData name="Marissa Krogmann" userId="d947f805-5955-4c43-a5c2-60811c714023" providerId="ADAL" clId="{6FAF827D-4F5E-477A-93A2-0B7938BCD716}" dt="2022-11-02T15:34:02.192" v="1026" actId="20577"/>
          <ac:spMkLst>
            <pc:docMk/>
            <pc:sldMk cId="1123014987" sldId="652"/>
            <ac:spMk id="7" creationId="{7F857E31-91D3-4AE1-A474-918A42F02048}"/>
          </ac:spMkLst>
        </pc:spChg>
        <pc:picChg chg="add mod ord modCrop">
          <ac:chgData name="Marissa Krogmann" userId="d947f805-5955-4c43-a5c2-60811c714023" providerId="ADAL" clId="{6FAF827D-4F5E-477A-93A2-0B7938BCD716}" dt="2022-11-02T15:34:32.454" v="1037" actId="732"/>
          <ac:picMkLst>
            <pc:docMk/>
            <pc:sldMk cId="1123014987" sldId="652"/>
            <ac:picMk id="3" creationId="{EC5DA4AA-E5AD-44AD-90B6-E76FD037634A}"/>
          </ac:picMkLst>
        </pc:picChg>
        <pc:picChg chg="del">
          <ac:chgData name="Marissa Krogmann" userId="d947f805-5955-4c43-a5c2-60811c714023" providerId="ADAL" clId="{6FAF827D-4F5E-477A-93A2-0B7938BCD716}" dt="2022-11-02T15:34:04.538" v="1027" actId="478"/>
          <ac:picMkLst>
            <pc:docMk/>
            <pc:sldMk cId="1123014987" sldId="652"/>
            <ac:picMk id="4" creationId="{9CCC995C-C259-4BEB-9C59-45F5A53A5695}"/>
          </ac:picMkLst>
        </pc:picChg>
      </pc:sldChg>
      <pc:sldChg chg="modNotesTx">
        <pc:chgData name="Marissa Krogmann" userId="d947f805-5955-4c43-a5c2-60811c714023" providerId="ADAL" clId="{6FAF827D-4F5E-477A-93A2-0B7938BCD716}" dt="2022-11-02T15:21:12.487" v="878" actId="2711"/>
        <pc:sldMkLst>
          <pc:docMk/>
          <pc:sldMk cId="826274397" sldId="653"/>
        </pc:sldMkLst>
      </pc:sldChg>
      <pc:sldChg chg="delSp modSp mod modNotesTx">
        <pc:chgData name="Marissa Krogmann" userId="d947f805-5955-4c43-a5c2-60811c714023" providerId="ADAL" clId="{6FAF827D-4F5E-477A-93A2-0B7938BCD716}" dt="2022-11-02T14:59:23.892" v="279" actId="478"/>
        <pc:sldMkLst>
          <pc:docMk/>
          <pc:sldMk cId="1543353413" sldId="656"/>
        </pc:sldMkLst>
        <pc:spChg chg="mod">
          <ac:chgData name="Marissa Krogmann" userId="d947f805-5955-4c43-a5c2-60811c714023" providerId="ADAL" clId="{6FAF827D-4F5E-477A-93A2-0B7938BCD716}" dt="2022-11-02T14:57:12.194" v="260" actId="20577"/>
          <ac:spMkLst>
            <pc:docMk/>
            <pc:sldMk cId="1543353413" sldId="656"/>
            <ac:spMk id="4" creationId="{EF4AAA95-9F4B-45C4-89B3-E22ED373C2D2}"/>
          </ac:spMkLst>
        </pc:spChg>
        <pc:picChg chg="del">
          <ac:chgData name="Marissa Krogmann" userId="d947f805-5955-4c43-a5c2-60811c714023" providerId="ADAL" clId="{6FAF827D-4F5E-477A-93A2-0B7938BCD716}" dt="2022-11-02T14:59:23.892" v="279" actId="478"/>
          <ac:picMkLst>
            <pc:docMk/>
            <pc:sldMk cId="1543353413" sldId="656"/>
            <ac:picMk id="6" creationId="{DBEAF801-F650-4114-8D7B-2D7EFFF7F0B9}"/>
          </ac:picMkLst>
        </pc:picChg>
      </pc:sldChg>
      <pc:sldChg chg="modNotesTx">
        <pc:chgData name="Marissa Krogmann" userId="d947f805-5955-4c43-a5c2-60811c714023" providerId="ADAL" clId="{6FAF827D-4F5E-477A-93A2-0B7938BCD716}" dt="2022-11-02T15:02:26.686" v="441" actId="20577"/>
        <pc:sldMkLst>
          <pc:docMk/>
          <pc:sldMk cId="755470930" sldId="657"/>
        </pc:sldMkLst>
      </pc:sldChg>
      <pc:sldChg chg="modNotesTx">
        <pc:chgData name="Marissa Krogmann" userId="d947f805-5955-4c43-a5c2-60811c714023" providerId="ADAL" clId="{6FAF827D-4F5E-477A-93A2-0B7938BCD716}" dt="2022-11-02T15:46:29.278" v="1479" actId="2711"/>
        <pc:sldMkLst>
          <pc:docMk/>
          <pc:sldMk cId="3355871447" sldId="658"/>
        </pc:sldMkLst>
      </pc:sldChg>
      <pc:sldChg chg="del">
        <pc:chgData name="Marissa Krogmann" userId="d947f805-5955-4c43-a5c2-60811c714023" providerId="ADAL" clId="{6FAF827D-4F5E-477A-93A2-0B7938BCD716}" dt="2022-11-02T15:43:17.929" v="1387" actId="47"/>
        <pc:sldMkLst>
          <pc:docMk/>
          <pc:sldMk cId="2782913162" sldId="678"/>
        </pc:sldMkLst>
      </pc:sldChg>
      <pc:sldChg chg="del">
        <pc:chgData name="Marissa Krogmann" userId="d947f805-5955-4c43-a5c2-60811c714023" providerId="ADAL" clId="{6FAF827D-4F5E-477A-93A2-0B7938BCD716}" dt="2022-11-02T15:43:55.877" v="1459" actId="47"/>
        <pc:sldMkLst>
          <pc:docMk/>
          <pc:sldMk cId="2209052913" sldId="679"/>
        </pc:sldMkLst>
      </pc:sldChg>
      <pc:sldChg chg="del">
        <pc:chgData name="Marissa Krogmann" userId="d947f805-5955-4c43-a5c2-60811c714023" providerId="ADAL" clId="{6FAF827D-4F5E-477A-93A2-0B7938BCD716}" dt="2022-11-02T15:43:57.824" v="1460" actId="47"/>
        <pc:sldMkLst>
          <pc:docMk/>
          <pc:sldMk cId="3845107380" sldId="681"/>
        </pc:sldMkLst>
      </pc:sldChg>
      <pc:sldChg chg="del">
        <pc:chgData name="Marissa Krogmann" userId="d947f805-5955-4c43-a5c2-60811c714023" providerId="ADAL" clId="{6FAF827D-4F5E-477A-93A2-0B7938BCD716}" dt="2022-11-02T15:43:49.912" v="1458" actId="47"/>
        <pc:sldMkLst>
          <pc:docMk/>
          <pc:sldMk cId="3842301609" sldId="682"/>
        </pc:sldMkLst>
      </pc:sldChg>
      <pc:sldChg chg="modNotesTx">
        <pc:chgData name="Marissa Krogmann" userId="d947f805-5955-4c43-a5c2-60811c714023" providerId="ADAL" clId="{6FAF827D-4F5E-477A-93A2-0B7938BCD716}" dt="2022-11-02T15:44:18.946" v="1464" actId="20577"/>
        <pc:sldMkLst>
          <pc:docMk/>
          <pc:sldMk cId="1839555264" sldId="683"/>
        </pc:sldMkLst>
      </pc:sldChg>
      <pc:sldChg chg="del">
        <pc:chgData name="Marissa Krogmann" userId="d947f805-5955-4c43-a5c2-60811c714023" providerId="ADAL" clId="{6FAF827D-4F5E-477A-93A2-0B7938BCD716}" dt="2022-11-02T15:43:48.972" v="1457" actId="47"/>
        <pc:sldMkLst>
          <pc:docMk/>
          <pc:sldMk cId="34597824" sldId="684"/>
        </pc:sldMkLst>
      </pc:sldChg>
      <pc:sldChg chg="modNotes modNotesTx">
        <pc:chgData name="Marissa Krogmann" userId="d947f805-5955-4c43-a5c2-60811c714023" providerId="ADAL" clId="{6FAF827D-4F5E-477A-93A2-0B7938BCD716}" dt="2022-11-02T15:45:35.247" v="1472" actId="2711"/>
        <pc:sldMkLst>
          <pc:docMk/>
          <pc:sldMk cId="1476758081" sldId="686"/>
        </pc:sldMkLst>
      </pc:sldChg>
      <pc:sldChg chg="add del modTransition modNotes modNotesTx">
        <pc:chgData name="Marissa Krogmann" userId="d947f805-5955-4c43-a5c2-60811c714023" providerId="ADAL" clId="{6FAF827D-4F5E-477A-93A2-0B7938BCD716}" dt="2022-11-02T15:46:48.288" v="1483" actId="255"/>
        <pc:sldMkLst>
          <pc:docMk/>
          <pc:sldMk cId="2790322698" sldId="690"/>
        </pc:sldMkLst>
      </pc:sldChg>
      <pc:sldChg chg="del">
        <pc:chgData name="Marissa Krogmann" userId="d947f805-5955-4c43-a5c2-60811c714023" providerId="ADAL" clId="{6FAF827D-4F5E-477A-93A2-0B7938BCD716}" dt="2022-11-02T15:18:24.795" v="746" actId="47"/>
        <pc:sldMkLst>
          <pc:docMk/>
          <pc:sldMk cId="4245902052" sldId="700"/>
        </pc:sldMkLst>
      </pc:sldChg>
      <pc:sldChg chg="modNotesTx">
        <pc:chgData name="Marissa Krogmann" userId="d947f805-5955-4c43-a5c2-60811c714023" providerId="ADAL" clId="{6FAF827D-4F5E-477A-93A2-0B7938BCD716}" dt="2022-11-02T15:44:59.816" v="1468" actId="2711"/>
        <pc:sldMkLst>
          <pc:docMk/>
          <pc:sldMk cId="771906219" sldId="701"/>
        </pc:sldMkLst>
      </pc:sldChg>
      <pc:sldChg chg="del">
        <pc:chgData name="Marissa Krogmann" userId="d947f805-5955-4c43-a5c2-60811c714023" providerId="ADAL" clId="{6FAF827D-4F5E-477A-93A2-0B7938BCD716}" dt="2022-11-02T14:59:08.355" v="277" actId="47"/>
        <pc:sldMkLst>
          <pc:docMk/>
          <pc:sldMk cId="226643427" sldId="707"/>
        </pc:sldMkLst>
      </pc:sldChg>
      <pc:sldChg chg="modNotesTx">
        <pc:chgData name="Marissa Krogmann" userId="d947f805-5955-4c43-a5c2-60811c714023" providerId="ADAL" clId="{6FAF827D-4F5E-477A-93A2-0B7938BCD716}" dt="2022-11-02T15:44:53.868" v="1467" actId="2711"/>
        <pc:sldMkLst>
          <pc:docMk/>
          <pc:sldMk cId="2373568776" sldId="708"/>
        </pc:sldMkLst>
      </pc:sldChg>
      <pc:sldChg chg="del">
        <pc:chgData name="Marissa Krogmann" userId="d947f805-5955-4c43-a5c2-60811c714023" providerId="ADAL" clId="{6FAF827D-4F5E-477A-93A2-0B7938BCD716}" dt="2022-11-02T15:03:48.508" v="442" actId="47"/>
        <pc:sldMkLst>
          <pc:docMk/>
          <pc:sldMk cId="2400581750" sldId="709"/>
        </pc:sldMkLst>
      </pc:sldChg>
      <pc:sldChg chg="modNotesTx">
        <pc:chgData name="Marissa Krogmann" userId="d947f805-5955-4c43-a5c2-60811c714023" providerId="ADAL" clId="{6FAF827D-4F5E-477A-93A2-0B7938BCD716}" dt="2022-11-02T15:46:03.546" v="1476" actId="2711"/>
        <pc:sldMkLst>
          <pc:docMk/>
          <pc:sldMk cId="674545266" sldId="710"/>
        </pc:sldMkLst>
      </pc:sldChg>
      <pc:sldChg chg="ord">
        <pc:chgData name="Marissa Krogmann" userId="d947f805-5955-4c43-a5c2-60811c714023" providerId="ADAL" clId="{6FAF827D-4F5E-477A-93A2-0B7938BCD716}" dt="2022-11-02T15:42:49.784" v="1380"/>
        <pc:sldMkLst>
          <pc:docMk/>
          <pc:sldMk cId="3473411388" sldId="711"/>
        </pc:sldMkLst>
      </pc:sldChg>
      <pc:sldChg chg="modNotesTx">
        <pc:chgData name="Marissa Krogmann" userId="d947f805-5955-4c43-a5c2-60811c714023" providerId="ADAL" clId="{6FAF827D-4F5E-477A-93A2-0B7938BCD716}" dt="2022-11-02T15:44:38.377" v="1466" actId="2711"/>
        <pc:sldMkLst>
          <pc:docMk/>
          <pc:sldMk cId="1764171525" sldId="712"/>
        </pc:sldMkLst>
      </pc:sldChg>
      <pc:sldChg chg="addSp modSp new mod modNotesTx">
        <pc:chgData name="Marissa Krogmann" userId="d947f805-5955-4c43-a5c2-60811c714023" providerId="ADAL" clId="{6FAF827D-4F5E-477A-93A2-0B7938BCD716}" dt="2022-11-02T15:01:32.889" v="420" actId="20577"/>
        <pc:sldMkLst>
          <pc:docMk/>
          <pc:sldMk cId="3010106400" sldId="713"/>
        </pc:sldMkLst>
        <pc:spChg chg="add mod">
          <ac:chgData name="Marissa Krogmann" userId="d947f805-5955-4c43-a5c2-60811c714023" providerId="ADAL" clId="{6FAF827D-4F5E-477A-93A2-0B7938BCD716}" dt="2022-11-02T15:00:48.105" v="398" actId="20577"/>
          <ac:spMkLst>
            <pc:docMk/>
            <pc:sldMk cId="3010106400" sldId="713"/>
            <ac:spMk id="5" creationId="{F5BF9CAC-BA44-8A50-8680-7350D1066C35}"/>
          </ac:spMkLst>
        </pc:spChg>
        <pc:picChg chg="add mod modCrop">
          <ac:chgData name="Marissa Krogmann" userId="d947f805-5955-4c43-a5c2-60811c714023" providerId="ADAL" clId="{6FAF827D-4F5E-477A-93A2-0B7938BCD716}" dt="2022-11-02T15:00:10.146" v="293" actId="1076"/>
          <ac:picMkLst>
            <pc:docMk/>
            <pc:sldMk cId="3010106400" sldId="713"/>
            <ac:picMk id="3" creationId="{14FB4422-2694-698F-3AD8-FE6802B3C18D}"/>
          </ac:picMkLst>
        </pc:picChg>
        <pc:picChg chg="add mod">
          <ac:chgData name="Marissa Krogmann" userId="d947f805-5955-4c43-a5c2-60811c714023" providerId="ADAL" clId="{6FAF827D-4F5E-477A-93A2-0B7938BCD716}" dt="2022-11-02T15:00:17.069" v="294"/>
          <ac:picMkLst>
            <pc:docMk/>
            <pc:sldMk cId="3010106400" sldId="713"/>
            <ac:picMk id="4" creationId="{0B1B7442-B245-444E-169F-6561B4D3ED03}"/>
          </ac:picMkLst>
        </pc:picChg>
      </pc:sldChg>
      <pc:sldChg chg="addSp modSp new mod modNotes modNotesTx">
        <pc:chgData name="Marissa Krogmann" userId="d947f805-5955-4c43-a5c2-60811c714023" providerId="ADAL" clId="{6FAF827D-4F5E-477A-93A2-0B7938BCD716}" dt="2022-11-02T15:45:16.048" v="1470" actId="255"/>
        <pc:sldMkLst>
          <pc:docMk/>
          <pc:sldMk cId="531358265" sldId="714"/>
        </pc:sldMkLst>
        <pc:spChg chg="add mod">
          <ac:chgData name="Marissa Krogmann" userId="d947f805-5955-4c43-a5c2-60811c714023" providerId="ADAL" clId="{6FAF827D-4F5E-477A-93A2-0B7938BCD716}" dt="2022-11-02T15:04:48.370" v="527" actId="20577"/>
          <ac:spMkLst>
            <pc:docMk/>
            <pc:sldMk cId="531358265" sldId="714"/>
            <ac:spMk id="5" creationId="{B1A3FE71-B517-BE96-9186-2ABA9E8E6B86}"/>
          </ac:spMkLst>
        </pc:spChg>
        <pc:picChg chg="add mod modCrop">
          <ac:chgData name="Marissa Krogmann" userId="d947f805-5955-4c43-a5c2-60811c714023" providerId="ADAL" clId="{6FAF827D-4F5E-477A-93A2-0B7938BCD716}" dt="2022-11-02T15:04:19.157" v="451" actId="1076"/>
          <ac:picMkLst>
            <pc:docMk/>
            <pc:sldMk cId="531358265" sldId="714"/>
            <ac:picMk id="3" creationId="{4AA44C17-8CFC-0577-65BF-37D47BEF502D}"/>
          </ac:picMkLst>
        </pc:picChg>
        <pc:picChg chg="add mod">
          <ac:chgData name="Marissa Krogmann" userId="d947f805-5955-4c43-a5c2-60811c714023" providerId="ADAL" clId="{6FAF827D-4F5E-477A-93A2-0B7938BCD716}" dt="2022-11-02T15:04:22.563" v="452"/>
          <ac:picMkLst>
            <pc:docMk/>
            <pc:sldMk cId="531358265" sldId="714"/>
            <ac:picMk id="4" creationId="{4B187925-D7E6-3B6E-D7A2-01CA7F3D9046}"/>
          </ac:picMkLst>
        </pc:picChg>
      </pc:sldChg>
      <pc:sldChg chg="add modTransition">
        <pc:chgData name="Marissa Krogmann" userId="d947f805-5955-4c43-a5c2-60811c714023" providerId="ADAL" clId="{6FAF827D-4F5E-477A-93A2-0B7938BCD716}" dt="2022-11-02T15:43:59.743" v="1461"/>
        <pc:sldMkLst>
          <pc:docMk/>
          <pc:sldMk cId="3560011976" sldId="715"/>
        </pc:sldMkLst>
      </pc:sldChg>
      <pc:sldChg chg="add modTransition modNotesTx">
        <pc:chgData name="Marissa Krogmann" userId="d947f805-5955-4c43-a5c2-60811c714023" providerId="ADAL" clId="{6FAF827D-4F5E-477A-93A2-0B7938BCD716}" dt="2022-11-02T15:46:37.791" v="1481" actId="255"/>
        <pc:sldMkLst>
          <pc:docMk/>
          <pc:sldMk cId="3073252280" sldId="721"/>
        </pc:sldMkLst>
      </pc:sldChg>
      <pc:sldChg chg="add modTransition modNotesTx">
        <pc:chgData name="Marissa Krogmann" userId="d947f805-5955-4c43-a5c2-60811c714023" providerId="ADAL" clId="{6FAF827D-4F5E-477A-93A2-0B7938BCD716}" dt="2022-11-02T15:46:56.361" v="1485" actId="255"/>
        <pc:sldMkLst>
          <pc:docMk/>
          <pc:sldMk cId="2630055896" sldId="727"/>
        </pc:sldMkLst>
      </pc:sldChg>
      <pc:sldChg chg="add modTransition modNotes modNotesTx">
        <pc:chgData name="Marissa Krogmann" userId="d947f805-5955-4c43-a5c2-60811c714023" providerId="ADAL" clId="{6FAF827D-4F5E-477A-93A2-0B7938BCD716}" dt="2022-11-02T15:46:24.067" v="1478" actId="2711"/>
        <pc:sldMkLst>
          <pc:docMk/>
          <pc:sldMk cId="3356941314" sldId="730"/>
        </pc:sldMkLst>
      </pc:sldChg>
      <pc:sldChg chg="add modTransition modNotesTx">
        <pc:chgData name="Marissa Krogmann" userId="d947f805-5955-4c43-a5c2-60811c714023" providerId="ADAL" clId="{6FAF827D-4F5E-477A-93A2-0B7938BCD716}" dt="2022-11-02T15:45:39.672" v="1473" actId="2711"/>
        <pc:sldMkLst>
          <pc:docMk/>
          <pc:sldMk cId="935282596" sldId="731"/>
        </pc:sldMkLst>
      </pc:sldChg>
      <pc:sldChg chg="addSp modSp new mod modNotes modNotesTx">
        <pc:chgData name="Marissa Krogmann" userId="d947f805-5955-4c43-a5c2-60811c714023" providerId="ADAL" clId="{6FAF827D-4F5E-477A-93A2-0B7938BCD716}" dt="2022-11-02T15:45:45.745" v="1475" actId="255"/>
        <pc:sldMkLst>
          <pc:docMk/>
          <pc:sldMk cId="2602590506" sldId="732"/>
        </pc:sldMkLst>
        <pc:spChg chg="add mod">
          <ac:chgData name="Marissa Krogmann" userId="d947f805-5955-4c43-a5c2-60811c714023" providerId="ADAL" clId="{6FAF827D-4F5E-477A-93A2-0B7938BCD716}" dt="2022-11-02T15:18:21.587" v="745" actId="1076"/>
          <ac:spMkLst>
            <pc:docMk/>
            <pc:sldMk cId="2602590506" sldId="732"/>
            <ac:spMk id="4" creationId="{B99A3609-E98A-8B3E-140E-D3C4E162CF4E}"/>
          </ac:spMkLst>
        </pc:spChg>
        <pc:picChg chg="add mod modCrop">
          <ac:chgData name="Marissa Krogmann" userId="d947f805-5955-4c43-a5c2-60811c714023" providerId="ADAL" clId="{6FAF827D-4F5E-477A-93A2-0B7938BCD716}" dt="2022-11-02T15:17:45.029" v="697" actId="1076"/>
          <ac:picMkLst>
            <pc:docMk/>
            <pc:sldMk cId="2602590506" sldId="732"/>
            <ac:picMk id="3" creationId="{C921EF43-68C2-D78F-B165-0953339A1639}"/>
          </ac:picMkLst>
        </pc:picChg>
      </pc:sldChg>
      <pc:sldChg chg="addSp modSp new mod modNotes modNotesTx">
        <pc:chgData name="Marissa Krogmann" userId="d947f805-5955-4c43-a5c2-60811c714023" providerId="ADAL" clId="{6FAF827D-4F5E-477A-93A2-0B7938BCD716}" dt="2022-11-02T15:46:09.982" v="1477" actId="2711"/>
        <pc:sldMkLst>
          <pc:docMk/>
          <pc:sldMk cId="2910735531" sldId="733"/>
        </pc:sldMkLst>
        <pc:spChg chg="add mod">
          <ac:chgData name="Marissa Krogmann" userId="d947f805-5955-4c43-a5c2-60811c714023" providerId="ADAL" clId="{6FAF827D-4F5E-477A-93A2-0B7938BCD716}" dt="2022-11-02T15:29:30.146" v="953" actId="113"/>
          <ac:spMkLst>
            <pc:docMk/>
            <pc:sldMk cId="2910735531" sldId="733"/>
            <ac:spMk id="5" creationId="{AA8F5BB4-7C6A-75B8-800E-CB95E5EDA55C}"/>
          </ac:spMkLst>
        </pc:spChg>
        <pc:picChg chg="add mod modCrop">
          <ac:chgData name="Marissa Krogmann" userId="d947f805-5955-4c43-a5c2-60811c714023" providerId="ADAL" clId="{6FAF827D-4F5E-477A-93A2-0B7938BCD716}" dt="2022-11-02T15:28:09.876" v="886" actId="732"/>
          <ac:picMkLst>
            <pc:docMk/>
            <pc:sldMk cId="2910735531" sldId="733"/>
            <ac:picMk id="3" creationId="{D97C3F05-9262-216D-D555-5527AEC4F9CA}"/>
          </ac:picMkLst>
        </pc:picChg>
        <pc:picChg chg="add mod">
          <ac:chgData name="Marissa Krogmann" userId="d947f805-5955-4c43-a5c2-60811c714023" providerId="ADAL" clId="{6FAF827D-4F5E-477A-93A2-0B7938BCD716}" dt="2022-11-02T15:28:14.179" v="887"/>
          <ac:picMkLst>
            <pc:docMk/>
            <pc:sldMk cId="2910735531" sldId="733"/>
            <ac:picMk id="4" creationId="{46783BA8-7CA8-1481-30AD-0DBAE5D8B204}"/>
          </ac:picMkLst>
        </pc:picChg>
      </pc:sldChg>
      <pc:sldChg chg="addSp modSp new mod modNotesTx">
        <pc:chgData name="Marissa Krogmann" userId="d947f805-5955-4c43-a5c2-60811c714023" providerId="ADAL" clId="{6FAF827D-4F5E-477A-93A2-0B7938BCD716}" dt="2022-11-02T15:46:33.876" v="1480" actId="2711"/>
        <pc:sldMkLst>
          <pc:docMk/>
          <pc:sldMk cId="1191211055" sldId="734"/>
        </pc:sldMkLst>
        <pc:spChg chg="add mod">
          <ac:chgData name="Marissa Krogmann" userId="d947f805-5955-4c43-a5c2-60811c714023" providerId="ADAL" clId="{6FAF827D-4F5E-477A-93A2-0B7938BCD716}" dt="2022-11-02T15:38:57.092" v="1225" actId="113"/>
          <ac:spMkLst>
            <pc:docMk/>
            <pc:sldMk cId="1191211055" sldId="734"/>
            <ac:spMk id="5" creationId="{7A5DCF6D-1465-774B-FBAF-2BFD8B412308}"/>
          </ac:spMkLst>
        </pc:spChg>
        <pc:picChg chg="add mod modCrop">
          <ac:chgData name="Marissa Krogmann" userId="d947f805-5955-4c43-a5c2-60811c714023" providerId="ADAL" clId="{6FAF827D-4F5E-477A-93A2-0B7938BCD716}" dt="2022-11-02T15:38:18.748" v="1150" actId="1076"/>
          <ac:picMkLst>
            <pc:docMk/>
            <pc:sldMk cId="1191211055" sldId="734"/>
            <ac:picMk id="3" creationId="{E1E8770B-E99D-4AAD-3214-777B897F44AE}"/>
          </ac:picMkLst>
        </pc:picChg>
        <pc:picChg chg="add mod">
          <ac:chgData name="Marissa Krogmann" userId="d947f805-5955-4c43-a5c2-60811c714023" providerId="ADAL" clId="{6FAF827D-4F5E-477A-93A2-0B7938BCD716}" dt="2022-11-02T15:38:22.947" v="1151"/>
          <ac:picMkLst>
            <pc:docMk/>
            <pc:sldMk cId="1191211055" sldId="734"/>
            <ac:picMk id="4" creationId="{3FEE018E-9AA0-C753-4E86-AAEDBDB2ABCB}"/>
          </ac:picMkLst>
        </pc:picChg>
      </pc:sldChg>
      <pc:sldChg chg="add modNotesTx">
        <pc:chgData name="Marissa Krogmann" userId="d947f805-5955-4c43-a5c2-60811c714023" providerId="ADAL" clId="{6FAF827D-4F5E-477A-93A2-0B7938BCD716}" dt="2022-11-02T15:46:42.631" v="1482" actId="255"/>
        <pc:sldMkLst>
          <pc:docMk/>
          <pc:sldMk cId="4098085268" sldId="752"/>
        </pc:sldMkLst>
      </pc:sldChg>
      <pc:sldChg chg="add ord modTransition modNotesTx">
        <pc:chgData name="Marissa Krogmann" userId="d947f805-5955-4c43-a5c2-60811c714023" providerId="ADAL" clId="{6FAF827D-4F5E-477A-93A2-0B7938BCD716}" dt="2022-11-02T15:46:52.767" v="1484" actId="255"/>
        <pc:sldMkLst>
          <pc:docMk/>
          <pc:sldMk cId="1991456846" sldId="78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469900"/>
          </a:xfrm>
          <a:prstGeom prst="rect">
            <a:avLst/>
          </a:prstGeom>
        </p:spPr>
        <p:txBody>
          <a:bodyPr vert="horz" lIns="94265" tIns="47133" rIns="94265" bIns="47133" rtlCol="0"/>
          <a:lstStyle>
            <a:lvl1pPr algn="l">
              <a:defRPr sz="1200"/>
            </a:lvl1pPr>
          </a:lstStyle>
          <a:p>
            <a:pPr>
              <a:defRPr/>
            </a:pPr>
            <a:r>
              <a:rPr lang="en-US"/>
              <a:t>There are over 75 Home missions and over 150 WELS outreach efforts receving assistance.</a:t>
            </a:r>
          </a:p>
        </p:txBody>
      </p:sp>
      <p:sp>
        <p:nvSpPr>
          <p:cNvPr id="3" name="Date Placeholder 2"/>
          <p:cNvSpPr>
            <a:spLocks noGrp="1"/>
          </p:cNvSpPr>
          <p:nvPr>
            <p:ph type="dt" sz="quarter" idx="1"/>
          </p:nvPr>
        </p:nvSpPr>
        <p:spPr>
          <a:xfrm>
            <a:off x="4021294" y="0"/>
            <a:ext cx="3076363" cy="469900"/>
          </a:xfrm>
          <a:prstGeom prst="rect">
            <a:avLst/>
          </a:prstGeom>
        </p:spPr>
        <p:txBody>
          <a:bodyPr vert="horz" lIns="94265" tIns="47133" rIns="94265" bIns="47133" rtlCol="0"/>
          <a:lstStyle>
            <a:lvl1pPr algn="r">
              <a:defRPr sz="1200"/>
            </a:lvl1pPr>
          </a:lstStyle>
          <a:p>
            <a:pPr>
              <a:defRPr/>
            </a:pPr>
            <a:fld id="{72B9D8AD-C5DF-4384-AA79-B0F812995A65}" type="datetimeFigureOut">
              <a:rPr lang="en-US"/>
              <a:pPr>
                <a:defRPr/>
              </a:pPr>
              <a:t>11/2/2022</a:t>
            </a:fld>
            <a:endParaRPr lang="en-US"/>
          </a:p>
        </p:txBody>
      </p:sp>
      <p:sp>
        <p:nvSpPr>
          <p:cNvPr id="4" name="Footer Placeholder 3"/>
          <p:cNvSpPr>
            <a:spLocks noGrp="1"/>
          </p:cNvSpPr>
          <p:nvPr>
            <p:ph type="ftr" sz="quarter" idx="2"/>
          </p:nvPr>
        </p:nvSpPr>
        <p:spPr>
          <a:xfrm>
            <a:off x="0" y="8926469"/>
            <a:ext cx="3076363" cy="469900"/>
          </a:xfrm>
          <a:prstGeom prst="rect">
            <a:avLst/>
          </a:prstGeom>
        </p:spPr>
        <p:txBody>
          <a:bodyPr vert="horz" lIns="94265" tIns="47133" rIns="94265" bIns="47133"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4021294" y="8926469"/>
            <a:ext cx="3076363" cy="469900"/>
          </a:xfrm>
          <a:prstGeom prst="rect">
            <a:avLst/>
          </a:prstGeom>
        </p:spPr>
        <p:txBody>
          <a:bodyPr vert="horz" lIns="94265" tIns="47133" rIns="94265" bIns="47133" rtlCol="0" anchor="b"/>
          <a:lstStyle>
            <a:lvl1pPr algn="r">
              <a:defRPr sz="1200"/>
            </a:lvl1pPr>
          </a:lstStyle>
          <a:p>
            <a:pPr>
              <a:defRPr/>
            </a:pPr>
            <a:fld id="{B7E01CAE-20E1-4842-9D54-0F2193B6BA1B}" type="slidenum">
              <a:rPr lang="en-US"/>
              <a:pPr>
                <a:defRPr/>
              </a:pPr>
              <a:t>‹#›</a:t>
            </a:fld>
            <a:endParaRPr lang="en-US"/>
          </a:p>
        </p:txBody>
      </p:sp>
    </p:spTree>
    <p:extLst>
      <p:ext uri="{BB962C8B-B14F-4D97-AF65-F5344CB8AC3E}">
        <p14:creationId xmlns:p14="http://schemas.microsoft.com/office/powerpoint/2010/main" val="417658140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17513" y="704850"/>
            <a:ext cx="6264275" cy="3524250"/>
          </a:xfrm>
          <a:prstGeom prst="rect">
            <a:avLst/>
          </a:prstGeom>
          <a:noFill/>
          <a:ln w="12700">
            <a:solidFill>
              <a:prstClr val="black"/>
            </a:solidFill>
          </a:ln>
        </p:spPr>
        <p:txBody>
          <a:bodyPr vert="horz" lIns="94265" tIns="47133" rIns="94265" bIns="47133" rtlCol="0" anchor="ctr"/>
          <a:lstStyle/>
          <a:p>
            <a:pPr lvl="0"/>
            <a:endParaRPr lang="en-US" noProof="0"/>
          </a:p>
        </p:txBody>
      </p:sp>
      <p:sp>
        <p:nvSpPr>
          <p:cNvPr id="5" name="Notes Placeholder 4"/>
          <p:cNvSpPr>
            <a:spLocks noGrp="1"/>
          </p:cNvSpPr>
          <p:nvPr>
            <p:ph type="body" sz="quarter" idx="3"/>
          </p:nvPr>
        </p:nvSpPr>
        <p:spPr>
          <a:xfrm>
            <a:off x="709930" y="4464050"/>
            <a:ext cx="5679440" cy="4229100"/>
          </a:xfrm>
          <a:prstGeom prst="rect">
            <a:avLst/>
          </a:prstGeom>
        </p:spPr>
        <p:txBody>
          <a:bodyPr vert="horz" lIns="94265" tIns="47133" rIns="94265" bIns="47133"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1100686728"/>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els.net/serving-others/missions/jointmissions/hmong/"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els.net/serving-others/missions/asia/thailand/"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els.net/serving-others/missions/asia/vietnam/"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wels.net/PSI"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els.net/serving-others/missions/jointmissions/psi/"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els.net/serving-others/missions/jointmissions/"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forwardinchrist.net/mission-opportunities/"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els.net/serving-others/missions/jointmissions/psi/"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els.net/missionjourneys/"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els.net/serving-others/missions/jointmissions/"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wels.net/serving-others/missions/jointmissions/psi/" TargetMode="External"/><Relationship Id="rId4" Type="http://schemas.openxmlformats.org/officeDocument/2006/relationships/hyperlink" Target="https://www.wls.wels.net/"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url6258.wels.net/ls/click?upn=3S29jdj8ja1Ih2PQXR-2FB2Rbb0azSWbDapsACibGPAhVaSNtYhqRKX9o-2FdLPfPuAxTGglBYbyKS0-2BM9DRaUpR-2FflvRIdkJ639XCODLcsovcrMVuk-2FMWdrOVTT5GMSXJx8jXZsKkB7TtZ1HViwn3UAtg-3D-3Dcbfi_MOJ5V-2FrKjwwXYPz-2BRz2Sv4uUW34zuFNJM9r-2FKBIvAkCQ8ZsZJ80BQDl-2FlKT12bcmWHKvPE44dpxYyYKUeplWzBicnZmn0bZXRTSSwZCEYmi145NAEjydtrAXYefxtggnCXYA9WfxusMmKflXBBQGPOQQsTlAlijUUrQytYhR2CDSRvXcjnDfE74jtL1-2B-2FFpQLnEed9wWdZFBssWLC7835zA4FjEdBejZ53O0nRZoxIc-3D"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els.net/hispanic/"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kern="1200" dirty="0">
                <a:solidFill>
                  <a:schemeClr val="tx1"/>
                </a:solidFill>
                <a:effectLst/>
                <a:latin typeface="+mn-lt"/>
                <a:ea typeface="+mn-ea"/>
                <a:cs typeface="+mn-cs"/>
              </a:rPr>
              <a:t>8 billion people inhabit this earth. 362 million of those reside in the United States and Canada.</a:t>
            </a:r>
          </a:p>
          <a:p>
            <a:pPr rtl="0"/>
            <a:endParaRPr lang="en-US" sz="1200" b="0" i="0" kern="1200" dirty="0">
              <a:solidFill>
                <a:schemeClr val="tx1"/>
              </a:solidFill>
              <a:effectLst/>
              <a:latin typeface="+mn-lt"/>
              <a:ea typeface="+mn-ea"/>
              <a:cs typeface="+mn-cs"/>
            </a:endParaRPr>
          </a:p>
          <a:p>
            <a:pPr rtl="0"/>
            <a:r>
              <a:rPr lang="en-US" sz="1200" b="0" i="0" kern="1200" dirty="0">
                <a:solidFill>
                  <a:schemeClr val="tx1"/>
                </a:solidFill>
                <a:effectLst/>
                <a:latin typeface="+mn-lt"/>
                <a:ea typeface="+mn-ea"/>
                <a:cs typeface="+mn-cs"/>
              </a:rPr>
              <a:t>We have before us the largest mission field the world has ever seen.</a:t>
            </a:r>
          </a:p>
        </p:txBody>
      </p:sp>
    </p:spTree>
    <p:extLst>
      <p:ext uri="{BB962C8B-B14F-4D97-AF65-F5344CB8AC3E}">
        <p14:creationId xmlns:p14="http://schemas.microsoft.com/office/powerpoint/2010/main" val="4018553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50505"/>
                </a:solidFill>
                <a:effectLst/>
                <a:latin typeface="+mn-lt"/>
              </a:rPr>
              <a:t>Sure Foundation serves an incredibly diverse community, including a large Hispanic population. They offer Spanish worship and Bible study weekly. </a:t>
            </a:r>
          </a:p>
          <a:p>
            <a:endParaRPr lang="en-US" b="0" i="0" dirty="0">
              <a:solidFill>
                <a:srgbClr val="050505"/>
              </a:solidFill>
              <a:effectLst/>
              <a:latin typeface="+mn-lt"/>
            </a:endParaRPr>
          </a:p>
          <a:p>
            <a:r>
              <a:rPr lang="en-US" b="0" i="0" dirty="0">
                <a:solidFill>
                  <a:srgbClr val="050505"/>
                </a:solidFill>
                <a:effectLst/>
                <a:latin typeface="+mn-lt"/>
              </a:rPr>
              <a:t>Sure Foundation in Woodside, NY, offered Art in the Park this fall. The kids did crafts, played some games and heard stories of Jesus. Their families were then invited to join their Kids Bible Club and participate in their kickoff event, “Rally Sunday”. </a:t>
            </a:r>
            <a:endParaRPr lang="en-US" dirty="0">
              <a:latin typeface="+mn-lt"/>
            </a:endParaRPr>
          </a:p>
        </p:txBody>
      </p:sp>
    </p:spTree>
    <p:extLst>
      <p:ext uri="{BB962C8B-B14F-4D97-AF65-F5344CB8AC3E}">
        <p14:creationId xmlns:p14="http://schemas.microsoft.com/office/powerpoint/2010/main" val="3183563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4850"/>
            <a:ext cx="6264275" cy="3524250"/>
          </a:xfrm>
        </p:spPr>
      </p:sp>
      <p:sp>
        <p:nvSpPr>
          <p:cNvPr id="3" name="Notes Placeholder 2"/>
          <p:cNvSpPr>
            <a:spLocks noGrp="1"/>
          </p:cNvSpPr>
          <p:nvPr>
            <p:ph type="body" idx="1"/>
          </p:nvPr>
        </p:nvSpPr>
        <p:spPr/>
        <p:txBody>
          <a:bodyPr>
            <a:normAutofit fontScale="70000" lnSpcReduction="20000"/>
          </a:bodyPr>
          <a:lstStyle/>
          <a:p>
            <a:pPr algn="l" fontAlgn="base"/>
            <a:r>
              <a:rPr lang="en-US" b="0" i="0" dirty="0">
                <a:solidFill>
                  <a:srgbClr val="333333"/>
                </a:solidFill>
                <a:effectLst/>
                <a:latin typeface="+mn-lt"/>
              </a:rPr>
              <a:t>Roy Mendoza was born in Detroit, one of 10 children. From an early age, his parents tried to get rid of him. Twice they took him to Mexico and left him there. They took him to California and other states and purposefully left him behind. He always managed to find his way back, but his distrust and hatred grew.</a:t>
            </a:r>
          </a:p>
          <a:p>
            <a:pPr algn="l" fontAlgn="base"/>
            <a:endParaRPr lang="en-US" b="0" i="0" dirty="0">
              <a:solidFill>
                <a:srgbClr val="333333"/>
              </a:solidFill>
              <a:effectLst/>
              <a:latin typeface="+mn-lt"/>
            </a:endParaRPr>
          </a:p>
          <a:p>
            <a:pPr algn="l" fontAlgn="base"/>
            <a:r>
              <a:rPr lang="en-US" b="0" i="0" dirty="0">
                <a:solidFill>
                  <a:srgbClr val="333333"/>
                </a:solidFill>
                <a:effectLst/>
                <a:latin typeface="+mn-lt"/>
              </a:rPr>
              <a:t>He soon began to take lives. People in Southwest Detroit called him a vigilante. Neighbors would ask him to take out an abuser, a thief, or some other untouchable, and he would. He became good at killing—he boasted about it—and he didn’t think twice about doing it. He felt no remorse, until he accidentally took the life of his own son.</a:t>
            </a:r>
          </a:p>
          <a:p>
            <a:pPr algn="l" fontAlgn="base"/>
            <a:endParaRPr lang="en-US" b="0" i="0" dirty="0">
              <a:solidFill>
                <a:srgbClr val="333333"/>
              </a:solidFill>
              <a:effectLst/>
              <a:latin typeface="+mn-lt"/>
            </a:endParaRPr>
          </a:p>
          <a:p>
            <a:pPr algn="l" fontAlgn="base"/>
            <a:r>
              <a:rPr lang="en-US" b="0" i="0" dirty="0">
                <a:solidFill>
                  <a:srgbClr val="333333"/>
                </a:solidFill>
                <a:effectLst/>
                <a:latin typeface="+mn-lt"/>
              </a:rPr>
              <a:t>Shortly after that horrific event, Roy landed in prison. He didn’t want to hear anything about God or forgiveness because he’d killed his own son. But then he heard a verse from Luke where Jesus said, “They will be divided—father against son and son against father.” By the Spirit’s power alone, these words piqued his interest, since he had been wrestling with guilt for the first time in his life. Within months of being in prison, God grabbed hold of his heart through his Word, and Roy cried. Tough guys weren’t supposed to cry, but Roy did. . . and it felt good.</a:t>
            </a:r>
          </a:p>
          <a:p>
            <a:pPr algn="l" fontAlgn="base"/>
            <a:endParaRPr lang="en-US" b="0" i="0" dirty="0">
              <a:solidFill>
                <a:srgbClr val="333333"/>
              </a:solidFill>
              <a:effectLst/>
              <a:latin typeface="+mn-lt"/>
            </a:endParaRPr>
          </a:p>
          <a:p>
            <a:pPr algn="l" fontAlgn="base"/>
            <a:r>
              <a:rPr lang="en-US" b="0" i="0" dirty="0">
                <a:solidFill>
                  <a:srgbClr val="333333"/>
                </a:solidFill>
                <a:effectLst/>
                <a:latin typeface="+mn-lt"/>
              </a:rPr>
              <a:t>As he reflects on the 25 years he spent behind bars for his life of crime, Roy says, “I didn’t go to prison. I went to school—God’s school.” He hadn’t known how to read, but he somehow started to learn by reading an old King James Bible someone gave him. He poured over Scripture day and night. At one point, he taught 14 men the Bible every day—many of whom had worked to destroy his own family because of things he’d done against their families on the outside. Roy came to know Christ and God’s grace for him, and with a humble, penitent spirit, he brought the gospel to his own enemies.</a:t>
            </a:r>
          </a:p>
          <a:p>
            <a:pPr algn="l" fontAlgn="base"/>
            <a:endParaRPr lang="en-US" b="0" i="0" dirty="0">
              <a:solidFill>
                <a:srgbClr val="333333"/>
              </a:solidFill>
              <a:effectLst/>
              <a:latin typeface="+mn-lt"/>
            </a:endParaRPr>
          </a:p>
          <a:p>
            <a:pPr algn="l" fontAlgn="base"/>
            <a:r>
              <a:rPr lang="en-US" b="0" i="0" dirty="0">
                <a:solidFill>
                  <a:srgbClr val="333333"/>
                </a:solidFill>
                <a:effectLst/>
                <a:latin typeface="+mn-lt"/>
              </a:rPr>
              <a:t>Since 2017, Roy has been out of prison—by God’s grace, a changed man. One fall day in 2020, after church, a member of Palabra de Vida bumped into him on the sidewalk and told him to check out our church. He did. He walked inside, and I met him. He’s been coming faithfully to worship and Bible study ever since. After studying with me in Bible information class, he was received into membership. Now, Roy is training to be a leader at Palabra de Vida. He encourages others who are just starting out in their faith. He applies the Word to hurting hearts. We pray that God continue to use Roy to </a:t>
            </a:r>
            <a:r>
              <a:rPr lang="en-US" b="0" i="1" dirty="0">
                <a:solidFill>
                  <a:srgbClr val="333333"/>
                </a:solidFill>
                <a:effectLst/>
                <a:latin typeface="+mn-lt"/>
              </a:rPr>
              <a:t>give </a:t>
            </a:r>
            <a:r>
              <a:rPr lang="en-US" b="0" i="0" dirty="0">
                <a:solidFill>
                  <a:srgbClr val="333333"/>
                </a:solidFill>
                <a:effectLst/>
                <a:latin typeface="+mn-lt"/>
              </a:rPr>
              <a:t>life to others—a big change from a few decades ago! All thanks to the Holy Spirit.</a:t>
            </a:r>
          </a:p>
          <a:p>
            <a:pPr algn="l" fontAlgn="base"/>
            <a:endParaRPr lang="en-US" b="0" i="0" dirty="0">
              <a:solidFill>
                <a:srgbClr val="333333"/>
              </a:solidFill>
              <a:effectLst/>
              <a:latin typeface="+mn-lt"/>
            </a:endParaRPr>
          </a:p>
          <a:p>
            <a:pPr algn="l" fontAlgn="base"/>
            <a:r>
              <a:rPr lang="en-US" b="0" i="0" dirty="0">
                <a:solidFill>
                  <a:srgbClr val="333333"/>
                </a:solidFill>
                <a:effectLst/>
                <a:latin typeface="+mn-lt"/>
              </a:rPr>
              <a:t>In awe of God’s mercy, Roy sees the famous hymn as his own: “Amazing grace, how sweet the sound—that saved a wretch like me. I once was lost, but now am found—was blind, but now I see.”</a:t>
            </a:r>
          </a:p>
          <a:p>
            <a:pPr algn="l" fontAlgn="base"/>
            <a:endParaRPr lang="en-US" b="0" i="0" dirty="0">
              <a:solidFill>
                <a:srgbClr val="333333"/>
              </a:solidFill>
              <a:effectLst/>
              <a:latin typeface="+mn-lt"/>
            </a:endParaRPr>
          </a:p>
          <a:p>
            <a:pPr algn="l" fontAlgn="base"/>
            <a:r>
              <a:rPr lang="en-US" b="0" i="0" dirty="0">
                <a:solidFill>
                  <a:srgbClr val="333333"/>
                </a:solidFill>
                <a:effectLst/>
                <a:latin typeface="+mn-lt"/>
              </a:rPr>
              <a:t>Written by Rev. Ryan Kolander, home missionary at Palabra de Vida in Detroit, MI (pictured left)</a:t>
            </a:r>
          </a:p>
          <a:p>
            <a:endParaRPr lang="en-US" dirty="0"/>
          </a:p>
        </p:txBody>
      </p:sp>
    </p:spTree>
    <p:extLst>
      <p:ext uri="{BB962C8B-B14F-4D97-AF65-F5344CB8AC3E}">
        <p14:creationId xmlns:p14="http://schemas.microsoft.com/office/powerpoint/2010/main" val="1073746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Christ Lutheran Church (</a:t>
            </a:r>
            <a:r>
              <a:rPr lang="en-US" dirty="0" err="1"/>
              <a:t>Iglesia</a:t>
            </a:r>
            <a:r>
              <a:rPr lang="en-US" dirty="0"/>
              <a:t> </a:t>
            </a:r>
            <a:r>
              <a:rPr lang="en-US" dirty="0" err="1"/>
              <a:t>luterana</a:t>
            </a:r>
            <a:r>
              <a:rPr lang="en-US" dirty="0"/>
              <a:t> Cristo) in Denver served a largely Hispanic population. A bilingual Anglo pastor, Rev. Paul Biedenbender, offers worship in both English and Spanish every week.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i="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 Hispanic man from Denver, CO, (pictured here with his family) began studying with </a:t>
            </a:r>
            <a:r>
              <a:rPr lang="en-US" i="1" dirty="0"/>
              <a:t>Academia Cristo. </a:t>
            </a:r>
            <a:r>
              <a:rPr lang="en-US" i="0" dirty="0"/>
              <a:t>He wanted to find a local congregation that taught what </a:t>
            </a:r>
            <a:r>
              <a:rPr lang="en-US" i="1" dirty="0"/>
              <a:t>Academia Cristo </a:t>
            </a:r>
            <a:r>
              <a:rPr lang="en-US" i="0" dirty="0"/>
              <a:t>taught, and he came across Christ Lutheran Church, a Hispanic home mission congregation in Denver. Pastor Paul Biedenbender let him know that they did in fact teach the same thing as </a:t>
            </a:r>
            <a:r>
              <a:rPr lang="en-US" i="1" dirty="0"/>
              <a:t>Academia Cristo</a:t>
            </a:r>
            <a:r>
              <a:rPr lang="en-US" i="0" dirty="0"/>
              <a:t>. His children were recently baptized, the family is attending worship regularly, and he is actively training to become a leader in the church.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i="1" dirty="0"/>
          </a:p>
        </p:txBody>
      </p:sp>
    </p:spTree>
    <p:extLst>
      <p:ext uri="{BB962C8B-B14F-4D97-AF65-F5344CB8AC3E}">
        <p14:creationId xmlns:p14="http://schemas.microsoft.com/office/powerpoint/2010/main" val="34414296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mn-lt"/>
                <a:ea typeface="+mn-ea"/>
                <a:cs typeface="+mn-cs"/>
              </a:rPr>
              <a:t>The Global Hmong Committee facilitates mission work to the Hmong people in the U.S. and Southeast Asia. Five Hmong congregations in Alaska, California, Kansas, Minnesota, and Wisconsin are all served by Hmong American pastors. These U.S. based ministries have also opened doors to world mission work in Thailand, Vietnam, and Laos. WELS Hmong leaders throughout the U.S. are very connected with these missions, working through the Global Hmong Committee to share resources, ideas, and assistance. Learn more at </a:t>
            </a:r>
            <a:r>
              <a:rPr lang="en-US" dirty="0">
                <a:hlinkClick r:id="rId3"/>
              </a:rPr>
              <a:t>wels.net/</a:t>
            </a:r>
            <a:r>
              <a:rPr lang="en-US" dirty="0" err="1">
                <a:hlinkClick r:id="rId3"/>
              </a:rPr>
              <a:t>hmong</a:t>
            </a:r>
            <a:r>
              <a:rPr lang="en-US" dirty="0">
                <a:hlinkClick r:id="rId3"/>
              </a:rPr>
              <a:t>/</a:t>
            </a:r>
            <a:endParaRPr lang="en-US" sz="1200" b="0" i="0" u="none" strike="noStrike" kern="1200" baseline="0" dirty="0">
              <a:solidFill>
                <a:schemeClr val="tx1"/>
              </a:solidFill>
              <a:latin typeface="+mn-lt"/>
              <a:ea typeface="+mn-ea"/>
              <a:cs typeface="+mn-cs"/>
            </a:endParaRPr>
          </a:p>
          <a:p>
            <a:endParaRPr lang="en-US" dirty="0"/>
          </a:p>
        </p:txBody>
      </p:sp>
    </p:spTree>
    <p:extLst>
      <p:ext uri="{BB962C8B-B14F-4D97-AF65-F5344CB8AC3E}">
        <p14:creationId xmlns:p14="http://schemas.microsoft.com/office/powerpoint/2010/main" val="4056044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There are currently five Hmong congregations in the United States that are all served by Hmong Americans:</a:t>
            </a:r>
          </a:p>
          <a:p>
            <a:pPr fontAlgn="base"/>
            <a:endParaRPr lang="en-US" sz="1200" b="0" i="0" kern="1200" dirty="0">
              <a:solidFill>
                <a:schemeClr val="tx1"/>
              </a:solidFill>
              <a:effectLst/>
              <a:latin typeface="+mn-lt"/>
              <a:ea typeface="+mn-ea"/>
              <a:cs typeface="+mn-cs"/>
            </a:endParaRP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Faith Hmong Lutheran Church – Anchorage, AK (Rev. Pao Moua)</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Family Hmong Lutheran Church – Fresno, CA (Rev. Xing </a:t>
            </a:r>
            <a:r>
              <a:rPr lang="en-US" sz="1200" b="0" i="0" kern="1200" dirty="0" err="1">
                <a:solidFill>
                  <a:schemeClr val="tx1"/>
                </a:solidFill>
                <a:effectLst/>
                <a:latin typeface="+mn-lt"/>
                <a:ea typeface="+mn-ea"/>
                <a:cs typeface="+mn-cs"/>
              </a:rPr>
              <a:t>Xang</a:t>
            </a:r>
            <a:r>
              <a:rPr lang="en-US" sz="1200" b="0" i="0" kern="1200" dirty="0">
                <a:solidFill>
                  <a:schemeClr val="tx1"/>
                </a:solidFill>
                <a:effectLst/>
                <a:latin typeface="+mn-lt"/>
                <a:ea typeface="+mn-ea"/>
                <a:cs typeface="+mn-cs"/>
              </a:rPr>
              <a:t>)</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Grace Hmong Lutheran Church – Kansas City, KS (Rev. Ger </a:t>
            </a:r>
            <a:r>
              <a:rPr lang="en-US" sz="1200" b="0" i="0" kern="1200" dirty="0" err="1">
                <a:solidFill>
                  <a:schemeClr val="tx1"/>
                </a:solidFill>
                <a:effectLst/>
                <a:latin typeface="+mn-lt"/>
                <a:ea typeface="+mn-ea"/>
                <a:cs typeface="+mn-cs"/>
              </a:rPr>
              <a:t>Lor</a:t>
            </a:r>
            <a:r>
              <a:rPr lang="en-US" sz="1200" b="0" i="0" kern="1200" dirty="0">
                <a:solidFill>
                  <a:schemeClr val="tx1"/>
                </a:solidFill>
                <a:effectLst/>
                <a:latin typeface="+mn-lt"/>
                <a:ea typeface="+mn-ea"/>
                <a:cs typeface="+mn-cs"/>
              </a:rPr>
              <a:t>)</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Immanuel Hmong Lutheran Church – St. Paul, MN (Rev. </a:t>
            </a:r>
            <a:r>
              <a:rPr lang="en-US" sz="1200" b="0" i="0" kern="1200" dirty="0" err="1">
                <a:solidFill>
                  <a:schemeClr val="tx1"/>
                </a:solidFill>
                <a:effectLst/>
                <a:latin typeface="+mn-lt"/>
                <a:ea typeface="+mn-ea"/>
                <a:cs typeface="+mn-cs"/>
              </a:rPr>
              <a:t>Pheng</a:t>
            </a:r>
            <a:r>
              <a:rPr lang="en-US" sz="1200" b="0" i="0" kern="1200" dirty="0">
                <a:solidFill>
                  <a:schemeClr val="tx1"/>
                </a:solidFill>
                <a:effectLst/>
                <a:latin typeface="+mn-lt"/>
                <a:ea typeface="+mn-ea"/>
                <a:cs typeface="+mn-cs"/>
              </a:rPr>
              <a:t> Moua)</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Trinity Hmong Lutheran Church – Manitowoc, WI (Rev. Daniel </a:t>
            </a:r>
            <a:r>
              <a:rPr lang="en-US" sz="1200" b="0" i="0" kern="1200" dirty="0" err="1">
                <a:solidFill>
                  <a:schemeClr val="tx1"/>
                </a:solidFill>
                <a:effectLst/>
                <a:latin typeface="+mn-lt"/>
                <a:ea typeface="+mn-ea"/>
                <a:cs typeface="+mn-cs"/>
              </a:rPr>
              <a:t>Lor</a:t>
            </a:r>
            <a:r>
              <a:rPr lang="en-US" sz="1200" b="0" i="0" kern="1200" dirty="0">
                <a:solidFill>
                  <a:schemeClr val="tx1"/>
                </a:solidFill>
                <a:effectLst/>
                <a:latin typeface="+mn-lt"/>
                <a:ea typeface="+mn-ea"/>
                <a:cs typeface="+mn-cs"/>
              </a:rPr>
              <a:t>)</a:t>
            </a:r>
          </a:p>
          <a:p>
            <a:endParaRPr lang="en-US" dirty="0"/>
          </a:p>
        </p:txBody>
      </p:sp>
    </p:spTree>
    <p:extLst>
      <p:ext uri="{BB962C8B-B14F-4D97-AF65-F5344CB8AC3E}">
        <p14:creationId xmlns:p14="http://schemas.microsoft.com/office/powerpoint/2010/main" val="17490726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Pictured: </a:t>
            </a:r>
            <a:r>
              <a:rPr lang="en-US" sz="1200" b="0" i="0" kern="1200" dirty="0">
                <a:solidFill>
                  <a:schemeClr val="tx1"/>
                </a:solidFill>
                <a:effectLst/>
                <a:latin typeface="+mn-lt"/>
                <a:ea typeface="+mn-ea"/>
                <a:cs typeface="+mn-cs"/>
              </a:rPr>
              <a:t>Immanuel Hmong Lutheran Church in St. Paul, Minn. Pastor </a:t>
            </a:r>
            <a:r>
              <a:rPr lang="en-US" sz="1200" b="0" i="0" kern="1200" dirty="0" err="1">
                <a:solidFill>
                  <a:schemeClr val="tx1"/>
                </a:solidFill>
                <a:effectLst/>
                <a:latin typeface="+mn-lt"/>
                <a:ea typeface="+mn-ea"/>
                <a:cs typeface="+mn-cs"/>
              </a:rPr>
              <a:t>Pheng</a:t>
            </a:r>
            <a:r>
              <a:rPr lang="en-US" sz="1200" b="0" i="0" kern="1200" dirty="0">
                <a:solidFill>
                  <a:schemeClr val="tx1"/>
                </a:solidFill>
                <a:effectLst/>
                <a:latin typeface="+mn-lt"/>
                <a:ea typeface="+mn-ea"/>
                <a:cs typeface="+mn-cs"/>
              </a:rPr>
              <a:t> Moua serves this church.</a:t>
            </a:r>
          </a:p>
          <a:p>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The </a:t>
            </a:r>
            <a:r>
              <a:rPr lang="en-US" sz="1200" b="1" i="0" kern="1200" dirty="0">
                <a:solidFill>
                  <a:schemeClr val="tx1"/>
                </a:solidFill>
                <a:effectLst/>
                <a:latin typeface="+mn-lt"/>
                <a:ea typeface="+mn-ea"/>
                <a:cs typeface="+mn-cs"/>
              </a:rPr>
              <a:t>Global Hmong Committee (GHC) </a:t>
            </a:r>
            <a:r>
              <a:rPr lang="en-US" sz="1200" b="0" i="0" kern="1200" dirty="0">
                <a:solidFill>
                  <a:schemeClr val="tx1"/>
                </a:solidFill>
                <a:effectLst/>
                <a:latin typeface="+mn-lt"/>
                <a:ea typeface="+mn-ea"/>
                <a:cs typeface="+mn-cs"/>
              </a:rPr>
              <a:t>was established by the WELS Joint Mission Council to facilitate mission work to the Hmong people in the United States and Southeast Asia. Hmong ministry in the United States has also opened doors to world mission work to the Hmong people in countries throughout Southeast Asia such as </a:t>
            </a:r>
            <a:r>
              <a:rPr lang="en-US" sz="1200" b="0" i="0" u="sng" kern="1200" dirty="0">
                <a:solidFill>
                  <a:schemeClr val="tx1"/>
                </a:solidFill>
                <a:effectLst/>
                <a:latin typeface="+mn-lt"/>
                <a:ea typeface="+mn-ea"/>
                <a:cs typeface="+mn-cs"/>
                <a:hlinkClick r:id="rId3"/>
              </a:rPr>
              <a:t>Thailand</a:t>
            </a:r>
            <a:r>
              <a:rPr lang="en-US" sz="1200" b="0" i="0" kern="1200" dirty="0">
                <a:solidFill>
                  <a:schemeClr val="tx1"/>
                </a:solidFill>
                <a:effectLst/>
                <a:latin typeface="+mn-lt"/>
                <a:ea typeface="+mn-ea"/>
                <a:cs typeface="+mn-cs"/>
              </a:rPr>
              <a:t>, </a:t>
            </a:r>
            <a:r>
              <a:rPr lang="en-US" sz="1200" b="0" i="0" u="sng" kern="1200" dirty="0">
                <a:solidFill>
                  <a:schemeClr val="tx1"/>
                </a:solidFill>
                <a:effectLst/>
                <a:latin typeface="+mn-lt"/>
                <a:ea typeface="+mn-ea"/>
                <a:cs typeface="+mn-cs"/>
                <a:hlinkClick r:id="rId4"/>
              </a:rPr>
              <a:t>Vietnam</a:t>
            </a:r>
            <a:r>
              <a:rPr lang="en-US" sz="1200" b="0" i="0" kern="1200" dirty="0">
                <a:solidFill>
                  <a:schemeClr val="tx1"/>
                </a:solidFill>
                <a:effectLst/>
                <a:latin typeface="+mn-lt"/>
                <a:ea typeface="+mn-ea"/>
                <a:cs typeface="+mn-cs"/>
              </a:rPr>
              <a:t>, and Laos. WELS Hmong leaders throughout the United States are very connected with these missions, working through the Global Hmong Committee to share resources, ideas, and assistance.</a:t>
            </a:r>
          </a:p>
          <a:p>
            <a:endParaRPr lang="en-US" dirty="0"/>
          </a:p>
        </p:txBody>
      </p:sp>
    </p:spTree>
    <p:extLst>
      <p:ext uri="{BB962C8B-B14F-4D97-AF65-F5344CB8AC3E}">
        <p14:creationId xmlns:p14="http://schemas.microsoft.com/office/powerpoint/2010/main" val="29747308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Pictured: </a:t>
            </a:r>
            <a:r>
              <a:rPr lang="en-US" dirty="0"/>
              <a:t>Pastor Pao Moua leads a children’s devotion at their annual Vacation Bible School program</a:t>
            </a:r>
          </a:p>
          <a:p>
            <a:endParaRPr lang="en-US" dirty="0"/>
          </a:p>
          <a:p>
            <a:r>
              <a:rPr lang="en-US" dirty="0"/>
              <a:t>Faith Lutheran Church in Anchorage, AK, is unique and has ministry conducted in English, Hispanic, and Hmong. </a:t>
            </a:r>
          </a:p>
        </p:txBody>
      </p:sp>
    </p:spTree>
    <p:extLst>
      <p:ext uri="{BB962C8B-B14F-4D97-AF65-F5344CB8AC3E}">
        <p14:creationId xmlns:p14="http://schemas.microsoft.com/office/powerpoint/2010/main" val="20484703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b="0" dirty="0">
                <a:latin typeface="+mn-lt"/>
              </a:rPr>
              <a:t>170 Hmong members from five different congregations across the United States gathered at Manitowoc Lutheran High School in Manitowoc, WI, under the theme "One Faith, One Family“ for the Hmong National Conference from July 29-31, 2022. Separate breakout sessions were held in English for the teens and in Hmong for the adults.</a:t>
            </a:r>
          </a:p>
          <a:p>
            <a:endParaRPr lang="en-US" sz="1200" b="0" dirty="0">
              <a:latin typeface="+mn-lt"/>
            </a:endParaRPr>
          </a:p>
          <a:p>
            <a:pPr algn="l" fontAlgn="base"/>
            <a:r>
              <a:rPr lang="en-US" sz="1200" b="0" i="0" dirty="0">
                <a:solidFill>
                  <a:srgbClr val="333333"/>
                </a:solidFill>
                <a:effectLst/>
                <a:latin typeface="+mn-lt"/>
              </a:rPr>
              <a:t>Pastor Sam Lor of St. John’s, Minneapolis, Minn., led about 50 teens through the topic, “Cultural Identity through Baptismal Identity.” Why this subject? Pastoral Studies Institute (PSI) student and cohost, </a:t>
            </a:r>
            <a:r>
              <a:rPr lang="en-US" sz="1200" b="0" i="0" dirty="0" err="1">
                <a:solidFill>
                  <a:srgbClr val="333333"/>
                </a:solidFill>
                <a:effectLst/>
                <a:latin typeface="+mn-lt"/>
              </a:rPr>
              <a:t>Semson</a:t>
            </a:r>
            <a:r>
              <a:rPr lang="en-US" sz="1200" b="0" i="0" dirty="0">
                <a:solidFill>
                  <a:srgbClr val="333333"/>
                </a:solidFill>
                <a:effectLst/>
                <a:latin typeface="+mn-lt"/>
              </a:rPr>
              <a:t> Lor, said, “In the world today you can identify so many different ways. We wanted teens to see who they are in Christ.”</a:t>
            </a:r>
          </a:p>
          <a:p>
            <a:pPr algn="l" fontAlgn="base"/>
            <a:endParaRPr lang="en-US" sz="1200" b="0" i="0" dirty="0">
              <a:solidFill>
                <a:srgbClr val="333333"/>
              </a:solidFill>
              <a:effectLst/>
              <a:latin typeface="+mn-lt"/>
            </a:endParaRPr>
          </a:p>
          <a:p>
            <a:pPr algn="l" fontAlgn="base"/>
            <a:r>
              <a:rPr lang="en-US" sz="1200" b="0" i="0" dirty="0">
                <a:solidFill>
                  <a:srgbClr val="333333"/>
                </a:solidFill>
                <a:effectLst/>
                <a:latin typeface="+mn-lt"/>
              </a:rPr>
              <a:t>At the same time the teens met, Pastor </a:t>
            </a:r>
            <a:r>
              <a:rPr lang="en-US" sz="1200" b="0" i="0" dirty="0" err="1">
                <a:solidFill>
                  <a:srgbClr val="333333"/>
                </a:solidFill>
                <a:effectLst/>
                <a:latin typeface="+mn-lt"/>
              </a:rPr>
              <a:t>Pheng</a:t>
            </a:r>
            <a:r>
              <a:rPr lang="en-US" sz="1200" b="0" i="0" dirty="0">
                <a:solidFill>
                  <a:srgbClr val="333333"/>
                </a:solidFill>
                <a:effectLst/>
                <a:latin typeface="+mn-lt"/>
              </a:rPr>
              <a:t> Moua of Immanuel Hmong in St. Paul, Minn., was leading the adults in the Bible Study, “How to Encourage One Another.”</a:t>
            </a:r>
          </a:p>
          <a:p>
            <a:pPr algn="l" fontAlgn="base"/>
            <a:endParaRPr lang="en-US" sz="1200" b="0" i="0" dirty="0">
              <a:solidFill>
                <a:srgbClr val="333333"/>
              </a:solidFill>
              <a:effectLst/>
              <a:latin typeface="+mn-lt"/>
            </a:endParaRPr>
          </a:p>
          <a:p>
            <a:pPr algn="l" fontAlgn="base"/>
            <a:r>
              <a:rPr lang="en-US" sz="1200" b="0" i="0" dirty="0">
                <a:solidFill>
                  <a:srgbClr val="333333"/>
                </a:solidFill>
                <a:effectLst/>
                <a:latin typeface="+mn-lt"/>
              </a:rPr>
              <a:t>Pastor Joel Nitz was also in attendance for the first time since he took the call to serve the Hmong in Vietnam. He reflected, “I had a wonderful experience as I connected with our WELS Hmong members in the U.S., worshiped and learned with them, and practiced my Hmong language skills.”</a:t>
            </a:r>
          </a:p>
          <a:p>
            <a:endParaRPr lang="en-US" sz="1200" b="0" i="0" dirty="0">
              <a:solidFill>
                <a:srgbClr val="333333"/>
              </a:solidFill>
              <a:effectLst/>
              <a:latin typeface="+mn-lt"/>
            </a:endParaRPr>
          </a:p>
          <a:p>
            <a:r>
              <a:rPr lang="en-US" sz="1200" b="0" i="0" dirty="0">
                <a:solidFill>
                  <a:srgbClr val="333333"/>
                </a:solidFill>
                <a:effectLst/>
                <a:latin typeface="+mn-lt"/>
              </a:rPr>
              <a:t>The next Hmong National Conference is scheduled for 2024 in Fresno, Calif.</a:t>
            </a:r>
            <a:endParaRPr lang="en-US" sz="1200" b="0" dirty="0">
              <a:latin typeface="+mn-lt"/>
            </a:endParaRPr>
          </a:p>
        </p:txBody>
      </p:sp>
    </p:spTree>
    <p:extLst>
      <p:ext uri="{BB962C8B-B14F-4D97-AF65-F5344CB8AC3E}">
        <p14:creationId xmlns:p14="http://schemas.microsoft.com/office/powerpoint/2010/main" val="13670564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t>Rev. Lor originally began his ministry at </a:t>
            </a:r>
            <a:r>
              <a:rPr lang="en-US" sz="1200" b="0" i="0" kern="1200" dirty="0">
                <a:solidFill>
                  <a:schemeClr val="tx1"/>
                </a:solidFill>
                <a:effectLst/>
                <a:latin typeface="+mn-lt"/>
                <a:ea typeface="+mn-ea"/>
                <a:cs typeface="+mn-cs"/>
              </a:rPr>
              <a:t>Grace Hmong Lutheran Church in Kansas City, KS. Leaders of the Hmong Fellowship Church in Vietnam reached out to him for theological education after seeing his sermons posted online. After working directly with the Hmong Fellowship Church for 3 years and making about 4 trips per year to train HFC leaders, Lor reached out to WELS Missions and they began providing full financial support for the outreach effort in 2015. In 2017, Lor was called to serve full-time as Hmong Asia ministry coordinator. </a:t>
            </a:r>
            <a:r>
              <a:rPr lang="en-US" dirty="0"/>
              <a:t>The HFC has grown from 55,000 to 135,000 members in years WELS has been providing training through Pastor Lor and the PSI program. 50-60 top HFC leaders attend training whenever it is offered and then take it back to the other 250 pastors.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mn-lt"/>
              <a:ea typeface="+mn-ea"/>
              <a:cs typeface="+mn-cs"/>
            </a:endParaRPr>
          </a:p>
          <a:p>
            <a:pPr fontAlgn="t"/>
            <a:r>
              <a:rPr lang="en-US" sz="1200" kern="1200" dirty="0">
                <a:solidFill>
                  <a:schemeClr val="tx1"/>
                </a:solidFill>
                <a:effectLst/>
                <a:latin typeface="+mn-lt"/>
                <a:ea typeface="+mn-ea"/>
                <a:cs typeface="+mn-cs"/>
              </a:rPr>
              <a:t>In 2017, God’s grace opened doors to an unprecedented mission opportunity in communist Vietnam. The Vietnamese government invited WELS to build a theological training facility in the capital city of Hanoi to train leaders of the Hmong Fellowship Church (HFC) in Lutheran doctrine and practice. To take full advantage of this incredible mission opportunity, WELS collected a special offering called Grace--Hmong outreach in Vietnam and raised $2 million to fund the land purchase, building construction, and the first two years of operational costs for the theological training facility.</a:t>
            </a:r>
          </a:p>
          <a:p>
            <a:endParaRPr lang="en-US" b="1" dirty="0"/>
          </a:p>
        </p:txBody>
      </p:sp>
    </p:spTree>
    <p:extLst>
      <p:ext uri="{BB962C8B-B14F-4D97-AF65-F5344CB8AC3E}">
        <p14:creationId xmlns:p14="http://schemas.microsoft.com/office/powerpoint/2010/main" val="24558021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mn-lt"/>
              </a:rPr>
              <a:t>The Joint Mission Council assists WELS congregations and schools as they build relationships with various Asian people-groups throughout North America. Rev. Neil Birkholz serves as the North American Asian Ministry Consultant after previously serving in East Asia. The Joint Mission Council helps to promote, train, guide and advocate for outreach among the North American Asian population.</a:t>
            </a:r>
          </a:p>
          <a:p>
            <a:endParaRPr lang="en-US" b="0" i="0" dirty="0">
              <a:solidFill>
                <a:srgbClr val="333333"/>
              </a:solidFill>
              <a:effectLst/>
              <a:latin typeface="+mn-lt"/>
            </a:endParaRPr>
          </a:p>
          <a:p>
            <a:pPr algn="l" fontAlgn="base"/>
            <a:r>
              <a:rPr lang="en-US" b="0" i="0" dirty="0">
                <a:solidFill>
                  <a:srgbClr val="333333"/>
                </a:solidFill>
                <a:effectLst/>
                <a:latin typeface="+mn-lt"/>
              </a:rPr>
              <a:t>Regular worship and Bible study takes place each week in Chinese, Korean, and Vietnamese in established WELS groups in North America. These ministry efforts are often supported by Asian leadership trained by Wisconsin Lutheran Seminary in both the traditional program and by the Pastoral Studies Institutes (PSI).</a:t>
            </a:r>
          </a:p>
          <a:p>
            <a:pPr algn="l" fontAlgn="base"/>
            <a:endParaRPr lang="en-US" b="0" i="0" dirty="0">
              <a:solidFill>
                <a:srgbClr val="333333"/>
              </a:solidFill>
              <a:effectLst/>
              <a:latin typeface="+mn-lt"/>
            </a:endParaRPr>
          </a:p>
          <a:p>
            <a:pPr algn="l" fontAlgn="base"/>
            <a:r>
              <a:rPr lang="en-US" b="0" i="0" dirty="0">
                <a:solidFill>
                  <a:srgbClr val="333333"/>
                </a:solidFill>
                <a:effectLst/>
                <a:latin typeface="+mn-lt"/>
              </a:rPr>
              <a:t>Additionally, many of our WELS high schools enroll international students from Asia. In partnership with WELS campus ministries, the Joint Mission Council is actively connecting with these international students. The hope is to serve these international students during their educational years as well as equip them to take the gospel back to their country of origin.</a:t>
            </a:r>
          </a:p>
          <a:p>
            <a:endParaRPr lang="en-US" dirty="0"/>
          </a:p>
        </p:txBody>
      </p:sp>
    </p:spTree>
    <p:extLst>
      <p:ext uri="{BB962C8B-B14F-4D97-AF65-F5344CB8AC3E}">
        <p14:creationId xmlns:p14="http://schemas.microsoft.com/office/powerpoint/2010/main" val="3392511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mn-ea"/>
                <a:cs typeface="+mn-cs"/>
              </a:rPr>
              <a:t>WELS Joint Missions supports mission opportunities that are the responsibility of Home Missions, World Missions, and Ministerial Education. Much of this work centers around </a:t>
            </a:r>
            <a:r>
              <a:rPr lang="en-US" sz="1200" b="1" i="0" kern="1200" dirty="0">
                <a:solidFill>
                  <a:schemeClr val="tx1"/>
                </a:solidFill>
                <a:effectLst/>
                <a:latin typeface="+mn-lt"/>
                <a:ea typeface="+mn-ea"/>
                <a:cs typeface="+mn-cs"/>
              </a:rPr>
              <a:t>diaspora (people group) ministries</a:t>
            </a:r>
            <a:r>
              <a:rPr lang="en-US" sz="1200" b="0" i="0" kern="1200" dirty="0">
                <a:solidFill>
                  <a:schemeClr val="tx1"/>
                </a:solidFill>
                <a:effectLst/>
                <a:latin typeface="+mn-lt"/>
                <a:ea typeface="+mn-ea"/>
                <a:cs typeface="+mn-cs"/>
              </a:rPr>
              <a:t>, where immigrants who have joined our fellowship in the United States and Canada are able to take the gospel back to friends and family in their country of origin. Joint Missions administers the work of the </a:t>
            </a:r>
            <a:r>
              <a:rPr lang="en-US" sz="1200" b="1" i="0" kern="1200" dirty="0">
                <a:solidFill>
                  <a:schemeClr val="tx1"/>
                </a:solidFill>
                <a:effectLst/>
                <a:latin typeface="+mn-lt"/>
                <a:ea typeface="+mn-ea"/>
                <a:cs typeface="+mn-cs"/>
              </a:rPr>
              <a:t>Pastoral Studies Institute (PSI)</a:t>
            </a:r>
            <a:r>
              <a:rPr lang="en-US" sz="1200" b="0" i="0" kern="1200" dirty="0">
                <a:solidFill>
                  <a:schemeClr val="tx1"/>
                </a:solidFill>
                <a:effectLst/>
                <a:latin typeface="+mn-lt"/>
                <a:ea typeface="+mn-ea"/>
                <a:cs typeface="+mn-cs"/>
              </a:rPr>
              <a:t> and assists in other</a:t>
            </a:r>
            <a:r>
              <a:rPr lang="en-US" sz="1200" b="1" i="0" kern="1200" dirty="0">
                <a:solidFill>
                  <a:schemeClr val="tx1"/>
                </a:solidFill>
                <a:effectLst/>
                <a:latin typeface="+mn-lt"/>
                <a:ea typeface="+mn-ea"/>
                <a:cs typeface="+mn-cs"/>
              </a:rPr>
              <a:t> cross-cultural outreach</a:t>
            </a:r>
            <a:r>
              <a:rPr lang="en-US" sz="1200" b="0" i="0" kern="1200" dirty="0">
                <a:solidFill>
                  <a:schemeClr val="tx1"/>
                </a:solidFill>
                <a:effectLst/>
                <a:latin typeface="+mn-lt"/>
                <a:ea typeface="+mn-ea"/>
                <a:cs typeface="+mn-cs"/>
              </a:rPr>
              <a:t> efforts and new programs like </a:t>
            </a:r>
            <a:r>
              <a:rPr lang="en-US" sz="1200" b="1" i="0" kern="1200" dirty="0">
                <a:solidFill>
                  <a:schemeClr val="tx1"/>
                </a:solidFill>
                <a:effectLst/>
                <a:latin typeface="+mn-lt"/>
                <a:ea typeface="+mn-ea"/>
                <a:cs typeface="+mn-cs"/>
              </a:rPr>
              <a:t>WELS Mission Journeys</a:t>
            </a:r>
            <a:r>
              <a:rPr lang="en-US" sz="1200" b="0" i="0" kern="1200" dirty="0">
                <a:solidFill>
                  <a:schemeClr val="tx1"/>
                </a:solidFill>
                <a:effectLst/>
                <a:latin typeface="+mn-lt"/>
                <a:ea typeface="+mn-ea"/>
                <a:cs typeface="+mn-cs"/>
              </a:rPr>
              <a:t>.</a:t>
            </a:r>
          </a:p>
          <a:p>
            <a:endParaRPr lang="en-US" sz="1200" b="1"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2017991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Members from Messiah in Nampa, Idaho, and Cross of Christ in Boise, Idaho, began reaching out to Vietnamese immigrants in their community in 1992. Today, Peace in Jesus Vietnamese Lutheran Church has their own facility and continues to reach out through Bible information classes and worship services in Vietnamese and English. Pastor Dan Kramer (left photo) leads this congregation in fluent Vietnamese. Two Vietnamese leaders of the congregation are taking classes through the </a:t>
            </a:r>
            <a:r>
              <a:rPr lang="en-US" sz="1200" b="0" i="0" u="sng" kern="1200" dirty="0">
                <a:solidFill>
                  <a:schemeClr val="tx1"/>
                </a:solidFill>
                <a:effectLst/>
                <a:latin typeface="+mn-lt"/>
                <a:ea typeface="+mn-ea"/>
                <a:cs typeface="+mn-cs"/>
                <a:hlinkClick r:id="rId3"/>
              </a:rPr>
              <a:t>Pastoral Studies Institute (PSI)</a:t>
            </a:r>
            <a:r>
              <a:rPr lang="en-US" sz="1200" b="0" i="0" kern="1200" dirty="0">
                <a:solidFill>
                  <a:schemeClr val="tx1"/>
                </a:solidFill>
                <a:effectLst/>
                <a:latin typeface="+mn-lt"/>
                <a:ea typeface="+mn-ea"/>
                <a:cs typeface="+mn-cs"/>
              </a:rPr>
              <a:t> to become pastors.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Tao Nguyen (left) and </a:t>
            </a:r>
            <a:r>
              <a:rPr lang="en-US" sz="1200" b="0" i="0" kern="1200" dirty="0" err="1">
                <a:solidFill>
                  <a:schemeClr val="tx1"/>
                </a:solidFill>
                <a:effectLst/>
                <a:latin typeface="+mn-lt"/>
                <a:ea typeface="+mn-ea"/>
                <a:cs typeface="+mn-cs"/>
              </a:rPr>
              <a:t>Huu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Trung</a:t>
            </a:r>
            <a:r>
              <a:rPr lang="en-US" sz="1200" b="0" i="0" kern="1200" dirty="0">
                <a:solidFill>
                  <a:schemeClr val="tx1"/>
                </a:solidFill>
                <a:effectLst/>
                <a:latin typeface="+mn-lt"/>
                <a:ea typeface="+mn-ea"/>
                <a:cs typeface="+mn-cs"/>
              </a:rPr>
              <a:t> Le (second from left) are studying to be pastors through the Pastoral Studies Institute. They are expected to graduate in May 2023. </a:t>
            </a:r>
            <a:endParaRPr lang="en-US" dirty="0"/>
          </a:p>
        </p:txBody>
      </p:sp>
    </p:spTree>
    <p:extLst>
      <p:ext uri="{BB962C8B-B14F-4D97-AF65-F5344CB8AC3E}">
        <p14:creationId xmlns:p14="http://schemas.microsoft.com/office/powerpoint/2010/main" val="2290356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0" dirty="0">
                <a:solidFill>
                  <a:srgbClr val="000000"/>
                </a:solidFill>
                <a:effectLst/>
                <a:latin typeface="+mn-lt"/>
              </a:rPr>
              <a:t>Pictured: </a:t>
            </a:r>
            <a:r>
              <a:rPr lang="en-US" b="0" i="0" dirty="0" err="1">
                <a:solidFill>
                  <a:srgbClr val="000000"/>
                </a:solidFill>
                <a:effectLst/>
                <a:latin typeface="+mn-lt"/>
              </a:rPr>
              <a:t>Hưu-Trung</a:t>
            </a:r>
            <a:r>
              <a:rPr lang="en-US" b="0" i="0" dirty="0">
                <a:solidFill>
                  <a:srgbClr val="000000"/>
                </a:solidFill>
                <a:effectLst/>
                <a:latin typeface="+mn-lt"/>
              </a:rPr>
              <a:t> Lê on his visit to King of Kings, Garden Grove, CA – (L to R): Neil Birkholz, WELS’ Asian ministry consultant; </a:t>
            </a:r>
            <a:r>
              <a:rPr lang="en-US" b="0" i="0" dirty="0" err="1">
                <a:solidFill>
                  <a:srgbClr val="000000"/>
                </a:solidFill>
                <a:effectLst/>
                <a:latin typeface="+mn-lt"/>
              </a:rPr>
              <a:t>Trung</a:t>
            </a:r>
            <a:r>
              <a:rPr lang="en-US" b="0" i="0" dirty="0">
                <a:solidFill>
                  <a:srgbClr val="000000"/>
                </a:solidFill>
                <a:effectLst/>
                <a:latin typeface="+mn-lt"/>
              </a:rPr>
              <a:t>; Dan Kramer, pastor at Peace in Jesus in Boise, ID; and Brian </a:t>
            </a:r>
            <a:r>
              <a:rPr lang="en-US" b="0" i="0" dirty="0" err="1">
                <a:solidFill>
                  <a:srgbClr val="000000"/>
                </a:solidFill>
                <a:effectLst/>
                <a:latin typeface="+mn-lt"/>
              </a:rPr>
              <a:t>Doebler</a:t>
            </a:r>
            <a:r>
              <a:rPr lang="en-US" b="0" i="0" dirty="0">
                <a:solidFill>
                  <a:srgbClr val="000000"/>
                </a:solidFill>
                <a:effectLst/>
                <a:latin typeface="+mn-lt"/>
              </a:rPr>
              <a:t>, pastor at King of Kings. </a:t>
            </a:r>
            <a:endParaRPr lang="en-US" b="1" i="0" dirty="0">
              <a:solidFill>
                <a:srgbClr val="000000"/>
              </a:solidFill>
              <a:effectLst/>
              <a:latin typeface="+mn-lt"/>
            </a:endParaRPr>
          </a:p>
          <a:p>
            <a:endParaRPr lang="en-US" b="0" i="0" dirty="0">
              <a:solidFill>
                <a:srgbClr val="000000"/>
              </a:solidFill>
              <a:effectLst/>
              <a:latin typeface="+mn-lt"/>
            </a:endParaRPr>
          </a:p>
          <a:p>
            <a:r>
              <a:rPr lang="en-US" b="0" i="0" dirty="0" err="1">
                <a:solidFill>
                  <a:srgbClr val="000000"/>
                </a:solidFill>
                <a:effectLst/>
                <a:latin typeface="+mn-lt"/>
              </a:rPr>
              <a:t>Hưu-Trung</a:t>
            </a:r>
            <a:r>
              <a:rPr lang="en-US" b="0" i="0" dirty="0">
                <a:solidFill>
                  <a:srgbClr val="000000"/>
                </a:solidFill>
                <a:effectLst/>
                <a:latin typeface="+mn-lt"/>
              </a:rPr>
              <a:t> Lê is a member at home mission congregation Peace in Jesus Lutheran Church in Boise, Idaho, and is studying to become a pastor through the Pastoral Studies Institute (PSI). Hear how he came to know Christ as his Savior in this article from the September edition of Forward in Christ: https://forwardinchrist.net/huu-trung-le/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a:solidFill>
                <a:schemeClr val="tx1"/>
              </a:solidFill>
              <a:effectLst/>
              <a:latin typeface="+mn-lt"/>
              <a:ea typeface="+mn-ea"/>
              <a:cs typeface="+mn-cs"/>
            </a:endParaRPr>
          </a:p>
          <a:p>
            <a:pPr algn="l" fontAlgn="base"/>
            <a:r>
              <a:rPr lang="en-US" b="0" i="0" dirty="0">
                <a:solidFill>
                  <a:srgbClr val="444444"/>
                </a:solidFill>
                <a:effectLst/>
                <a:latin typeface="+mn-lt"/>
              </a:rPr>
              <a:t>In May 2021, Pastor Kramer and </a:t>
            </a:r>
            <a:r>
              <a:rPr lang="en-US" b="0" i="0" dirty="0" err="1">
                <a:solidFill>
                  <a:srgbClr val="000000"/>
                </a:solidFill>
                <a:effectLst/>
                <a:latin typeface="+mn-lt"/>
              </a:rPr>
              <a:t>Hưu-Trung</a:t>
            </a:r>
            <a:r>
              <a:rPr lang="en-US" b="0" i="0" dirty="0">
                <a:solidFill>
                  <a:srgbClr val="000000"/>
                </a:solidFill>
                <a:effectLst/>
                <a:latin typeface="+mn-lt"/>
              </a:rPr>
              <a:t> Lê</a:t>
            </a:r>
            <a:r>
              <a:rPr lang="en-US" b="0" i="0" dirty="0">
                <a:solidFill>
                  <a:srgbClr val="444444"/>
                </a:solidFill>
                <a:effectLst/>
                <a:latin typeface="+mn-lt"/>
              </a:rPr>
              <a:t> had the opportunity to visit King of Kings Lutheran Church in Garden Grove, California, to counsel on reaching out to the Vietnamese community in southern California, specifically the city of Garden Grove. They visit Little Saigon, a Vietnamese hub in the area, and gave a presentation at King of Kings on Vietnamese culture to 42 members. Many of them have not had much experience with Vietnam, and they were excited to learn about Vietnamese culture so they could share the good news with the Vietnamese community.</a:t>
            </a:r>
            <a:endParaRPr lang="en-US" dirty="0">
              <a:latin typeface="+mn-lt"/>
            </a:endParaRP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3095244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1" dirty="0">
                <a:solidFill>
                  <a:srgbClr val="990000"/>
                </a:solidFill>
                <a:effectLst/>
                <a:latin typeface="+mn-lt"/>
                <a:cs typeface="Arial" panose="020B0604020202020204" pitchFamily="34" charset="0"/>
              </a:rPr>
              <a:t>Pictured Left: </a:t>
            </a:r>
            <a:r>
              <a:rPr lang="en-US" b="0" i="0" dirty="0">
                <a:solidFill>
                  <a:srgbClr val="990000"/>
                </a:solidFill>
                <a:effectLst/>
                <a:latin typeface="+mn-lt"/>
                <a:cs typeface="Arial" panose="020B0604020202020204" pitchFamily="34" charset="0"/>
              </a:rPr>
              <a:t>Joint Mission Council Chairman Rev. Paul Prange (back) pictured with members from the </a:t>
            </a:r>
            <a:r>
              <a:rPr lang="en-US" b="0" i="0" dirty="0">
                <a:solidFill>
                  <a:srgbClr val="333333"/>
                </a:solidFill>
                <a:effectLst/>
                <a:latin typeface="+mn-lt"/>
              </a:rPr>
              <a:t>Korean Fellowship Lutheran Church and Rev. </a:t>
            </a:r>
            <a:r>
              <a:rPr lang="en-US" b="0" i="0" dirty="0" err="1">
                <a:solidFill>
                  <a:srgbClr val="333333"/>
                </a:solidFill>
                <a:effectLst/>
                <a:latin typeface="+mn-lt"/>
              </a:rPr>
              <a:t>Youngha</a:t>
            </a:r>
            <a:r>
              <a:rPr lang="en-US" b="0" i="0" dirty="0">
                <a:solidFill>
                  <a:srgbClr val="333333"/>
                </a:solidFill>
                <a:effectLst/>
                <a:latin typeface="+mn-lt"/>
              </a:rPr>
              <a:t> Kim (right)</a:t>
            </a:r>
            <a:br>
              <a:rPr lang="en-US" b="0" i="0" dirty="0">
                <a:solidFill>
                  <a:srgbClr val="333333"/>
                </a:solidFill>
                <a:effectLst/>
                <a:latin typeface="+mn-lt"/>
              </a:rPr>
            </a:br>
            <a:endParaRPr lang="en-US" b="0" i="1" dirty="0">
              <a:solidFill>
                <a:srgbClr val="990000"/>
              </a:solidFill>
              <a:effectLst/>
              <a:latin typeface="+mn-lt"/>
              <a:cs typeface="Arial" panose="020B0604020202020204" pitchFamily="34" charset="0"/>
            </a:endParaRPr>
          </a:p>
          <a:p>
            <a:pPr algn="l" fontAlgn="base"/>
            <a:r>
              <a:rPr lang="en-US" b="0" i="1" dirty="0">
                <a:solidFill>
                  <a:srgbClr val="990000"/>
                </a:solidFill>
                <a:effectLst/>
                <a:latin typeface="+mn-lt"/>
                <a:cs typeface="Arial" panose="020B0604020202020204" pitchFamily="34" charset="0"/>
              </a:rPr>
              <a:t>Pictured Right: </a:t>
            </a:r>
            <a:r>
              <a:rPr lang="en-US" b="0" i="0" dirty="0">
                <a:solidFill>
                  <a:srgbClr val="333333"/>
                </a:solidFill>
                <a:effectLst/>
                <a:latin typeface="+mn-lt"/>
              </a:rPr>
              <a:t>Korean Pastor </a:t>
            </a:r>
            <a:r>
              <a:rPr lang="en-US" b="0" i="0" dirty="0" err="1">
                <a:solidFill>
                  <a:srgbClr val="333333"/>
                </a:solidFill>
                <a:effectLst/>
                <a:latin typeface="+mn-lt"/>
              </a:rPr>
              <a:t>Taesang</a:t>
            </a:r>
            <a:r>
              <a:rPr lang="en-US" b="0" i="0" dirty="0">
                <a:solidFill>
                  <a:srgbClr val="333333"/>
                </a:solidFill>
                <a:effectLst/>
                <a:latin typeface="+mn-lt"/>
              </a:rPr>
              <a:t> Kim baptizes a baby on Easter Sunday (April 2022)</a:t>
            </a:r>
            <a:endParaRPr lang="en-US" b="0" i="1" dirty="0">
              <a:solidFill>
                <a:srgbClr val="990000"/>
              </a:solidFill>
              <a:effectLst/>
              <a:latin typeface="+mn-lt"/>
              <a:cs typeface="Arial" panose="020B0604020202020204" pitchFamily="34" charset="0"/>
            </a:endParaRPr>
          </a:p>
          <a:p>
            <a:pPr algn="l" fontAlgn="base"/>
            <a:endParaRPr lang="en-US" b="1" i="0" dirty="0">
              <a:solidFill>
                <a:srgbClr val="990000"/>
              </a:solidFill>
              <a:effectLst/>
              <a:latin typeface="+mn-lt"/>
            </a:endParaRPr>
          </a:p>
          <a:p>
            <a:pPr algn="l" fontAlgn="base"/>
            <a:r>
              <a:rPr lang="en-US" b="1" i="0" dirty="0">
                <a:solidFill>
                  <a:srgbClr val="990000"/>
                </a:solidFill>
                <a:effectLst/>
                <a:latin typeface="+mn-lt"/>
              </a:rPr>
              <a:t>Mission Enhancement—Las Vegas, Nev.</a:t>
            </a:r>
            <a:endParaRPr lang="en-US" b="0" i="0" dirty="0">
              <a:solidFill>
                <a:srgbClr val="333333"/>
              </a:solidFill>
              <a:effectLst/>
              <a:latin typeface="+mn-lt"/>
            </a:endParaRPr>
          </a:p>
          <a:p>
            <a:pPr algn="l" fontAlgn="base"/>
            <a:r>
              <a:rPr lang="en-US" b="0" i="0" dirty="0">
                <a:solidFill>
                  <a:srgbClr val="333333"/>
                </a:solidFill>
                <a:effectLst/>
                <a:latin typeface="+mn-lt"/>
              </a:rPr>
              <a:t>The Korean Fellowship Lutheran Church, served by Korean Pastor Rev. </a:t>
            </a:r>
            <a:r>
              <a:rPr lang="en-US" b="0" i="0" dirty="0" err="1">
                <a:solidFill>
                  <a:srgbClr val="333333"/>
                </a:solidFill>
                <a:effectLst/>
                <a:latin typeface="+mn-lt"/>
              </a:rPr>
              <a:t>Taesang</a:t>
            </a:r>
            <a:r>
              <a:rPr lang="en-US" b="0" i="0" dirty="0">
                <a:solidFill>
                  <a:srgbClr val="333333"/>
                </a:solidFill>
                <a:effectLst/>
                <a:latin typeface="+mn-lt"/>
              </a:rPr>
              <a:t> Kim, is self-supporting and shares a campus with Water of Life, Las Vegas, Nev. Recently, Rev. </a:t>
            </a:r>
            <a:r>
              <a:rPr lang="en-US" b="0" i="0" dirty="0" err="1">
                <a:solidFill>
                  <a:srgbClr val="333333"/>
                </a:solidFill>
                <a:effectLst/>
                <a:latin typeface="+mn-lt"/>
              </a:rPr>
              <a:t>Youngha</a:t>
            </a:r>
            <a:r>
              <a:rPr lang="en-US" b="0" i="0" dirty="0">
                <a:solidFill>
                  <a:srgbClr val="333333"/>
                </a:solidFill>
                <a:effectLst/>
                <a:latin typeface="+mn-lt"/>
              </a:rPr>
              <a:t> Kim and his wife, Margaret, retired to the Las Vegas area. </a:t>
            </a:r>
            <a:r>
              <a:rPr lang="en-US" b="0" i="0" dirty="0" err="1">
                <a:solidFill>
                  <a:srgbClr val="333333"/>
                </a:solidFill>
                <a:effectLst/>
                <a:latin typeface="+mn-lt"/>
              </a:rPr>
              <a:t>Youngha</a:t>
            </a:r>
            <a:r>
              <a:rPr lang="en-US" b="0" i="0" dirty="0">
                <a:solidFill>
                  <a:srgbClr val="333333"/>
                </a:solidFill>
                <a:effectLst/>
                <a:latin typeface="+mn-lt"/>
              </a:rPr>
              <a:t> Kim was trained at Bethany Lutheran Seminary (Evangelical Lutheran Synod’s seminary) and has previously served in Korean ministry in the U.S. and in South Korea. Funding will allow the Korean Fellowship Lutheran Church to call </a:t>
            </a:r>
            <a:r>
              <a:rPr lang="en-US" b="0" i="0" dirty="0" err="1">
                <a:solidFill>
                  <a:srgbClr val="333333"/>
                </a:solidFill>
                <a:effectLst/>
                <a:latin typeface="+mn-lt"/>
              </a:rPr>
              <a:t>Youngha</a:t>
            </a:r>
            <a:r>
              <a:rPr lang="en-US" b="0" i="0" dirty="0">
                <a:solidFill>
                  <a:srgbClr val="333333"/>
                </a:solidFill>
                <a:effectLst/>
                <a:latin typeface="+mn-lt"/>
              </a:rPr>
              <a:t> Kim to reconnect with the elderly and retirees after the pandemic, freeing up </a:t>
            </a:r>
            <a:r>
              <a:rPr lang="en-US" b="0" i="0" dirty="0" err="1">
                <a:solidFill>
                  <a:srgbClr val="333333"/>
                </a:solidFill>
                <a:effectLst/>
                <a:latin typeface="+mn-lt"/>
              </a:rPr>
              <a:t>Taesang</a:t>
            </a:r>
            <a:r>
              <a:rPr lang="en-US" b="0" i="0" dirty="0">
                <a:solidFill>
                  <a:srgbClr val="333333"/>
                </a:solidFill>
                <a:effectLst/>
                <a:latin typeface="+mn-lt"/>
              </a:rPr>
              <a:t> Kim’s time to engage with Korean teenagers and young professionals.</a:t>
            </a:r>
          </a:p>
        </p:txBody>
      </p:sp>
    </p:spTree>
    <p:extLst>
      <p:ext uri="{BB962C8B-B14F-4D97-AF65-F5344CB8AC3E}">
        <p14:creationId xmlns:p14="http://schemas.microsoft.com/office/powerpoint/2010/main" val="22293060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dirty="0">
                <a:solidFill>
                  <a:srgbClr val="000000"/>
                </a:solidFill>
                <a:effectLst/>
                <a:latin typeface="+mn-lt"/>
              </a:rPr>
              <a:t>There are eight </a:t>
            </a:r>
            <a:r>
              <a:rPr lang="en-US" sz="1200" b="0" i="0" dirty="0">
                <a:solidFill>
                  <a:srgbClr val="333333"/>
                </a:solidFill>
                <a:effectLst/>
                <a:latin typeface="+mn-lt"/>
              </a:rPr>
              <a:t>active outreach locations to North American Chinese. </a:t>
            </a:r>
          </a:p>
          <a:p>
            <a:pPr algn="l" rtl="0" fontAlgn="base"/>
            <a:endParaRPr lang="en-US" sz="1200" b="0" i="0" dirty="0">
              <a:solidFill>
                <a:srgbClr val="000000"/>
              </a:solidFill>
              <a:effectLst/>
              <a:latin typeface="+mn-lt"/>
            </a:endParaRPr>
          </a:p>
          <a:p>
            <a:pPr algn="l" rtl="0" fontAlgn="base"/>
            <a:r>
              <a:rPr lang="en-US" sz="1200" b="0" i="0" dirty="0">
                <a:solidFill>
                  <a:srgbClr val="000000"/>
                </a:solidFill>
                <a:effectLst/>
                <a:latin typeface="+mn-lt"/>
              </a:rPr>
              <a:t>When Mark Jiang (center) first came to Reformation Lutheran Church in San Diego, CA, he was interested in the school. But soon, he joined the congregation and thought about becoming a pastor himself. That’s when he met David Choi (right), an Evangelical Lutheran Synod seminary student who served as a vicar at Reformation. Choi, who also grew up in China, encouraged Mark to pursue the public ministry.  </a:t>
            </a:r>
          </a:p>
          <a:p>
            <a:pPr algn="l" rtl="0" fontAlgn="base"/>
            <a:endParaRPr lang="en-US" sz="1200" b="0" i="0" dirty="0">
              <a:solidFill>
                <a:srgbClr val="000000"/>
              </a:solidFill>
              <a:effectLst/>
              <a:latin typeface="+mn-lt"/>
            </a:endParaRPr>
          </a:p>
          <a:p>
            <a:pPr algn="l" rtl="0" fontAlgn="base"/>
            <a:r>
              <a:rPr lang="en-US" sz="1200" b="0" i="0" dirty="0">
                <a:solidFill>
                  <a:srgbClr val="000000"/>
                </a:solidFill>
                <a:effectLst/>
                <a:latin typeface="+mn-lt"/>
              </a:rPr>
              <a:t>Mark began taking courses in 2020 through Wisconsin Lutheran Seminary’s Pastoral Studies Institute (PSI), which provides seminary training to students from a variety of countries and cultures. He and Choi studied together throughout the year. </a:t>
            </a:r>
          </a:p>
          <a:p>
            <a:pPr algn="l" rtl="0" fontAlgn="base"/>
            <a:endParaRPr lang="en-US" sz="1200" b="0" i="0" dirty="0">
              <a:solidFill>
                <a:srgbClr val="000000"/>
              </a:solidFill>
              <a:effectLst/>
              <a:latin typeface="+mn-lt"/>
            </a:endParaRPr>
          </a:p>
          <a:p>
            <a:pPr algn="l" rtl="0" fontAlgn="base"/>
            <a:r>
              <a:rPr lang="en-US" sz="1200" b="0" i="0" dirty="0">
                <a:solidFill>
                  <a:srgbClr val="000000"/>
                </a:solidFill>
                <a:effectLst/>
                <a:latin typeface="+mn-lt"/>
              </a:rPr>
              <a:t>“It was a very good chance for me to learn with Vicar Choi,” says Mark. “He helped teach me the Foundations 101 class in Mandarin, then we went through again and reviewed it in English. It was good for us to look into the English verse or Greek verse and use different languages to help us gather the meaning of the Bible.” </a:t>
            </a:r>
          </a:p>
          <a:p>
            <a:pPr algn="l" rtl="0" fontAlgn="base"/>
            <a:endParaRPr lang="en-US" sz="1200" b="0" i="0" dirty="0">
              <a:solidFill>
                <a:srgbClr val="000000"/>
              </a:solidFill>
              <a:effectLst/>
              <a:latin typeface="+mn-lt"/>
            </a:endParaRPr>
          </a:p>
          <a:p>
            <a:pPr algn="l" rtl="0" fontAlgn="base"/>
            <a:r>
              <a:rPr lang="en-US" sz="1200" b="0" i="0" dirty="0">
                <a:solidFill>
                  <a:srgbClr val="000000"/>
                </a:solidFill>
                <a:effectLst/>
                <a:latin typeface="+mn-lt"/>
              </a:rPr>
              <a:t>Mark appreciates that he is able to complete some of his seminary training in person with the pastors at Reformation, in addition to taking courses with Wisconsin Lutheran Seminary professors via Zoom.  </a:t>
            </a:r>
          </a:p>
          <a:p>
            <a:pPr algn="l" rtl="0" fontAlgn="base"/>
            <a:endParaRPr lang="en-US" sz="1200" b="0" i="0" dirty="0">
              <a:solidFill>
                <a:srgbClr val="000000"/>
              </a:solidFill>
              <a:effectLst/>
              <a:latin typeface="+mn-lt"/>
            </a:endParaRPr>
          </a:p>
          <a:p>
            <a:pPr algn="l" rtl="0" fontAlgn="base"/>
            <a:r>
              <a:rPr lang="en-US" sz="1200" b="0" i="0" dirty="0">
                <a:solidFill>
                  <a:srgbClr val="000000"/>
                </a:solidFill>
                <a:effectLst/>
                <a:latin typeface="+mn-lt"/>
              </a:rPr>
              <a:t>“It is a pleasure for me to learn God’s Word,” Mark says. “I am very thankful to my teachers for giving me the right teaching from God, and I am happy I can put what I learn into practice and share the good news with other brothers and sisters. I hope to have many chances to serve and help people, and I hope God gives me the strength to do this.” </a:t>
            </a:r>
          </a:p>
          <a:p>
            <a:endParaRPr lang="en-US" dirty="0"/>
          </a:p>
        </p:txBody>
      </p:sp>
    </p:spTree>
    <p:extLst>
      <p:ext uri="{BB962C8B-B14F-4D97-AF65-F5344CB8AC3E}">
        <p14:creationId xmlns:p14="http://schemas.microsoft.com/office/powerpoint/2010/main" val="10777049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Pictured: </a:t>
            </a:r>
            <a:r>
              <a:rPr lang="en-US" dirty="0"/>
              <a:t>On January 18, 2020, after 4 intensive years of study, Qiang Wang was ordained into ministry and was commissioned as mission pastor to Abiding Love Chinese Mission in Coquitlam, BC (near Vancouver). Back in 2014, Home Missions started a mission in Vancouver. Pastor Geoff Cortright (pictured) has been the first pastor of this mission.</a:t>
            </a:r>
          </a:p>
          <a:p>
            <a:endParaRPr lang="en-US" dirty="0"/>
          </a:p>
          <a:p>
            <a:r>
              <a:rPr lang="en-US" dirty="0"/>
              <a:t>Thanks to funding from WELS Joint Mission Council and WELS Canada, Qiang has funding for 3 years to do outreach ministry in Coquitlam. </a:t>
            </a:r>
          </a:p>
        </p:txBody>
      </p:sp>
    </p:spTree>
    <p:extLst>
      <p:ext uri="{BB962C8B-B14F-4D97-AF65-F5344CB8AC3E}">
        <p14:creationId xmlns:p14="http://schemas.microsoft.com/office/powerpoint/2010/main" val="33095244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Rev. Joon Ho "Paul" Chung is the pastor at </a:t>
            </a:r>
            <a:r>
              <a:rPr lang="en-US" dirty="0"/>
              <a:t>Peace Lutheran Church in Santa Clara, CA. Pastor Chung is Korean and graduated from the Pastoral Studies Institute (PSI) program. Pastor Chung is actively reaching out to the Korean AND Chinese people in the Santa Clara community through ESL classes, Chinese Bible studies, and Peace Children’s Night (Pictured) </a:t>
            </a:r>
          </a:p>
        </p:txBody>
      </p:sp>
    </p:spTree>
    <p:extLst>
      <p:ext uri="{BB962C8B-B14F-4D97-AF65-F5344CB8AC3E}">
        <p14:creationId xmlns:p14="http://schemas.microsoft.com/office/powerpoint/2010/main" val="18007168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03947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latin typeface="+mn-lt"/>
              </a:rPr>
              <a:t>Pictured: </a:t>
            </a:r>
            <a:r>
              <a:rPr lang="en-US" dirty="0">
                <a:latin typeface="+mn-lt"/>
              </a:rPr>
              <a:t>Family Fun Night at the International Friendship Center </a:t>
            </a:r>
          </a:p>
          <a:p>
            <a:endParaRPr lang="en-US" dirty="0">
              <a:latin typeface="+mn-lt"/>
            </a:endParaRPr>
          </a:p>
          <a:p>
            <a:pPr algn="l" fontAlgn="base"/>
            <a:r>
              <a:rPr lang="en-US" b="0" i="0" dirty="0">
                <a:solidFill>
                  <a:srgbClr val="333333"/>
                </a:solidFill>
                <a:effectLst/>
                <a:latin typeface="+mn-lt"/>
              </a:rPr>
              <a:t>In 2017, the WELS Joint Mission Council began a new South Asian Ministry focused on reaching out to South Asians residing in North America.</a:t>
            </a:r>
          </a:p>
          <a:p>
            <a:pPr algn="l" fontAlgn="base"/>
            <a:endParaRPr lang="en-US" b="0" i="0" dirty="0">
              <a:solidFill>
                <a:srgbClr val="333333"/>
              </a:solidFill>
              <a:effectLst/>
              <a:latin typeface="+mn-lt"/>
            </a:endParaRPr>
          </a:p>
          <a:p>
            <a:pPr algn="l" fontAlgn="base"/>
            <a:r>
              <a:rPr lang="en-US" b="0" i="0" dirty="0">
                <a:solidFill>
                  <a:srgbClr val="333333"/>
                </a:solidFill>
                <a:effectLst/>
                <a:latin typeface="+mn-lt"/>
              </a:rPr>
              <a:t>The first location for South Asian ministry is in </a:t>
            </a:r>
            <a:r>
              <a:rPr lang="en-US" b="1" i="0" dirty="0">
                <a:solidFill>
                  <a:srgbClr val="990000"/>
                </a:solidFill>
                <a:effectLst/>
                <a:latin typeface="+mn-lt"/>
              </a:rPr>
              <a:t>Pewaukee, Wisconsin.</a:t>
            </a:r>
            <a:r>
              <a:rPr lang="en-US" b="0" i="0" dirty="0">
                <a:solidFill>
                  <a:srgbClr val="333333"/>
                </a:solidFill>
                <a:effectLst/>
                <a:latin typeface="+mn-lt"/>
              </a:rPr>
              <a:t> Pastor Paul serves in this location as South Asian ministry coordinator. He and his wife Aneela are South Asian natives who were forced to flee their home country. He graduated from Wisconsin Lutheran Seminary in 2017 after completing classes through the </a:t>
            </a:r>
            <a:r>
              <a:rPr lang="en-US" b="0" i="0" u="none" strike="noStrike" dirty="0">
                <a:solidFill>
                  <a:srgbClr val="990000"/>
                </a:solidFill>
                <a:effectLst/>
                <a:latin typeface="+mn-lt"/>
                <a:hlinkClick r:id="rId3"/>
              </a:rPr>
              <a:t>Pastoral Studies Institute</a:t>
            </a:r>
            <a:r>
              <a:rPr lang="en-US" b="0" i="0" dirty="0">
                <a:solidFill>
                  <a:srgbClr val="333333"/>
                </a:solidFill>
                <a:effectLst/>
                <a:latin typeface="+mn-lt"/>
              </a:rPr>
              <a:t> program. Christ Lutheran Church in Pewaukee serves as the host of an International Friendship Center, which provides programs and activities to engage internationals in the community by meeting any needs they may have. Pastor Paul and Aneela regularly visit Hindu temples to meet new people and invite them to events and activities. They also frequently invite their South Asian friends to their home for dinners and Bible studies.</a:t>
            </a:r>
          </a:p>
          <a:p>
            <a:endParaRPr lang="en-US" dirty="0"/>
          </a:p>
        </p:txBody>
      </p:sp>
    </p:spTree>
    <p:extLst>
      <p:ext uri="{BB962C8B-B14F-4D97-AF65-F5344CB8AC3E}">
        <p14:creationId xmlns:p14="http://schemas.microsoft.com/office/powerpoint/2010/main" val="8227452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algn="l" fontAlgn="base"/>
            <a:r>
              <a:rPr lang="en-US" b="0" i="0" dirty="0">
                <a:solidFill>
                  <a:srgbClr val="333333"/>
                </a:solidFill>
                <a:effectLst/>
                <a:latin typeface="+mn-lt"/>
              </a:rPr>
              <a:t>On February 14, 2020, we hosted a Lego Night event at Christ Lutheran Church in Pewaukee, Wis. My wife Aneela and I were there to welcome any South Asian souls who might be in attendance. I didn’t see any South Asians when we got there. I was feeling a little disappointed, since no South Asians came to the last Lego Night. Suddenly I saw one South Asian father and his daughter enter. We greeted them and invited them to sit with us. Pastor </a:t>
            </a:r>
            <a:r>
              <a:rPr lang="en-US" b="0" i="0" dirty="0" err="1">
                <a:solidFill>
                  <a:srgbClr val="333333"/>
                </a:solidFill>
                <a:effectLst/>
                <a:latin typeface="+mn-lt"/>
              </a:rPr>
              <a:t>Warnecke</a:t>
            </a:r>
            <a:r>
              <a:rPr lang="en-US" b="0" i="0" dirty="0">
                <a:solidFill>
                  <a:srgbClr val="333333"/>
                </a:solidFill>
                <a:effectLst/>
                <a:latin typeface="+mn-lt"/>
              </a:rPr>
              <a:t> came by with a basket of small toys, and she chose a dinosaur. Soon after, we saw another Hindu family walk in. We knew this family well because we invited them to our home for dinner. I began playing with the Legos with their daughter </a:t>
            </a:r>
            <a:r>
              <a:rPr lang="en-US" b="0" i="0" dirty="0" err="1">
                <a:solidFill>
                  <a:srgbClr val="333333"/>
                </a:solidFill>
                <a:effectLst/>
                <a:latin typeface="+mn-lt"/>
              </a:rPr>
              <a:t>Dia</a:t>
            </a:r>
            <a:r>
              <a:rPr lang="en-US" b="0" i="0" dirty="0">
                <a:solidFill>
                  <a:srgbClr val="333333"/>
                </a:solidFill>
                <a:effectLst/>
                <a:latin typeface="+mn-lt"/>
              </a:rPr>
              <a:t>, and a few minutes later Pastor </a:t>
            </a:r>
            <a:r>
              <a:rPr lang="en-US" b="0" i="0" dirty="0" err="1">
                <a:solidFill>
                  <a:srgbClr val="333333"/>
                </a:solidFill>
                <a:effectLst/>
                <a:latin typeface="+mn-lt"/>
              </a:rPr>
              <a:t>Warnecke</a:t>
            </a:r>
            <a:r>
              <a:rPr lang="en-US" b="0" i="0" dirty="0">
                <a:solidFill>
                  <a:srgbClr val="333333"/>
                </a:solidFill>
                <a:effectLst/>
                <a:latin typeface="+mn-lt"/>
              </a:rPr>
              <a:t> stopped by again with the basket of toys. He offered his suggestion, but she still wasn’t sure what to choose. Finally, she picked up something which shook me from top to bottom: a small green cross. I was stunned for few seconds. When I asked her mother about it, she told me that she prays every day, calling Jesus “Jai </a:t>
            </a:r>
            <a:r>
              <a:rPr lang="en-US" b="0" i="0" dirty="0" err="1">
                <a:solidFill>
                  <a:srgbClr val="333333"/>
                </a:solidFill>
                <a:effectLst/>
                <a:latin typeface="+mn-lt"/>
              </a:rPr>
              <a:t>Jai</a:t>
            </a:r>
            <a:r>
              <a:rPr lang="en-US" b="0" i="0" dirty="0">
                <a:solidFill>
                  <a:srgbClr val="333333"/>
                </a:solidFill>
                <a:effectLst/>
                <a:latin typeface="+mn-lt"/>
              </a:rPr>
              <a:t>”. I also asked how she came to learn about Jesus, which I discovered was through our Lambs of Christ preschool.</a:t>
            </a:r>
          </a:p>
          <a:p>
            <a:pPr algn="l" fontAlgn="base"/>
            <a:endParaRPr lang="en-US" b="0" i="0" dirty="0">
              <a:solidFill>
                <a:srgbClr val="333333"/>
              </a:solidFill>
              <a:effectLst/>
              <a:latin typeface="+mn-lt"/>
            </a:endParaRPr>
          </a:p>
          <a:p>
            <a:pPr algn="l" fontAlgn="base"/>
            <a:r>
              <a:rPr lang="en-US" b="1" i="0" dirty="0">
                <a:solidFill>
                  <a:srgbClr val="990000"/>
                </a:solidFill>
                <a:effectLst/>
                <a:latin typeface="+mn-lt"/>
              </a:rPr>
              <a:t>Many in Pakistan began believing in Christ through school ministries such as these, and some have been killed for their faith. Please pray for the persecuted Christians all over in the world and thank God that </a:t>
            </a:r>
            <a:r>
              <a:rPr lang="en-US" b="1" i="0" dirty="0" err="1">
                <a:solidFill>
                  <a:srgbClr val="990000"/>
                </a:solidFill>
                <a:effectLst/>
                <a:latin typeface="+mn-lt"/>
              </a:rPr>
              <a:t>Dia</a:t>
            </a:r>
            <a:r>
              <a:rPr lang="en-US" b="1" i="0" dirty="0">
                <a:solidFill>
                  <a:srgbClr val="990000"/>
                </a:solidFill>
                <a:effectLst/>
                <a:latin typeface="+mn-lt"/>
              </a:rPr>
              <a:t> lives in a country where there seed of the gospel that has been sown in her heart can continue to grow!</a:t>
            </a:r>
          </a:p>
          <a:p>
            <a:pPr algn="l" fontAlgn="base"/>
            <a:endParaRPr lang="en-US" b="0" i="0" dirty="0">
              <a:solidFill>
                <a:srgbClr val="333333"/>
              </a:solidFill>
              <a:effectLst/>
              <a:latin typeface="+mn-lt"/>
            </a:endParaRPr>
          </a:p>
          <a:p>
            <a:pPr algn="l" fontAlgn="base"/>
            <a:r>
              <a:rPr lang="en-US" b="0" i="1" dirty="0">
                <a:solidFill>
                  <a:srgbClr val="333333"/>
                </a:solidFill>
                <a:effectLst/>
                <a:latin typeface="+mn-lt"/>
              </a:rPr>
              <a:t>From Pastor Paul, South Asia ministry coordinator for </a:t>
            </a:r>
            <a:r>
              <a:rPr lang="en-US" b="0" i="1" u="none" strike="noStrike" dirty="0">
                <a:solidFill>
                  <a:srgbClr val="990000"/>
                </a:solidFill>
                <a:effectLst/>
                <a:latin typeface="+mn-lt"/>
                <a:hlinkClick r:id="rId3"/>
              </a:rPr>
              <a:t>WELS Joint Missions</a:t>
            </a:r>
            <a:endParaRPr lang="en-US" b="0" i="0" dirty="0">
              <a:solidFill>
                <a:srgbClr val="333333"/>
              </a:solidFill>
              <a:effectLst/>
              <a:latin typeface="+mn-lt"/>
            </a:endParaRPr>
          </a:p>
          <a:p>
            <a:br>
              <a:rPr lang="en-US" b="0" i="0" dirty="0">
                <a:solidFill>
                  <a:srgbClr val="333333"/>
                </a:solidFill>
                <a:effectLst/>
                <a:latin typeface="lato" panose="020F0502020204030203" pitchFamily="34" charset="0"/>
              </a:rPr>
            </a:br>
            <a:endParaRPr lang="en-US" dirty="0"/>
          </a:p>
        </p:txBody>
      </p:sp>
    </p:spTree>
    <p:extLst>
      <p:ext uri="{BB962C8B-B14F-4D97-AF65-F5344CB8AC3E}">
        <p14:creationId xmlns:p14="http://schemas.microsoft.com/office/powerpoint/2010/main" val="22372310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err="1">
                <a:solidFill>
                  <a:schemeClr val="tx1"/>
                </a:solidFill>
                <a:effectLst/>
                <a:latin typeface="+mn-lt"/>
                <a:ea typeface="+mn-ea"/>
                <a:cs typeface="+mn-cs"/>
              </a:rPr>
              <a:t>Haris</a:t>
            </a:r>
            <a:r>
              <a:rPr lang="en-US" sz="1200" b="0" i="0" kern="1200" dirty="0">
                <a:solidFill>
                  <a:schemeClr val="tx1"/>
                </a:solidFill>
                <a:effectLst/>
                <a:latin typeface="+mn-lt"/>
                <a:ea typeface="+mn-ea"/>
                <a:cs typeface="+mn-cs"/>
              </a:rPr>
              <a:t>* (name changed for his protection), a Christian young man from Bangladesh, came into contact with the pastor of a WELS congregation in a large Midwest city. </a:t>
            </a:r>
            <a:r>
              <a:rPr lang="en-US" sz="1200" b="0" i="0" kern="1200" dirty="0" err="1">
                <a:solidFill>
                  <a:schemeClr val="tx1"/>
                </a:solidFill>
                <a:effectLst/>
                <a:latin typeface="+mn-lt"/>
                <a:ea typeface="+mn-ea"/>
                <a:cs typeface="+mn-cs"/>
              </a:rPr>
              <a:t>Haris</a:t>
            </a:r>
            <a:r>
              <a:rPr lang="en-US" sz="1200" b="0" i="0" kern="1200" dirty="0">
                <a:solidFill>
                  <a:schemeClr val="tx1"/>
                </a:solidFill>
                <a:effectLst/>
                <a:latin typeface="+mn-lt"/>
                <a:ea typeface="+mn-ea"/>
                <a:cs typeface="+mn-cs"/>
              </a:rPr>
              <a:t> has a passion for outreach to Muslims and before meeting this pastor had already gathered six study groups and one worship group of Muslim-background believers. This man and his wife went through an instruction course and became members of this congregation and WELS.</a:t>
            </a:r>
          </a:p>
          <a:p>
            <a:pPr fontAlgn="base"/>
            <a:endParaRPr lang="en-US" sz="1200" b="0" i="0" kern="1200" dirty="0">
              <a:solidFill>
                <a:schemeClr val="tx1"/>
              </a:solidFill>
              <a:effectLst/>
              <a:latin typeface="+mn-lt"/>
              <a:ea typeface="+mn-ea"/>
              <a:cs typeface="+mn-cs"/>
            </a:endParaRPr>
          </a:p>
          <a:p>
            <a:pPr fontAlgn="base"/>
            <a:r>
              <a:rPr lang="en-US" sz="1200" b="0" i="0" kern="1200" dirty="0" err="1">
                <a:solidFill>
                  <a:schemeClr val="tx1"/>
                </a:solidFill>
                <a:effectLst/>
                <a:latin typeface="+mn-lt"/>
                <a:ea typeface="+mn-ea"/>
                <a:cs typeface="+mn-cs"/>
              </a:rPr>
              <a:t>Haris</a:t>
            </a:r>
            <a:r>
              <a:rPr lang="en-US" sz="1200" b="0" i="0" kern="1200" dirty="0">
                <a:solidFill>
                  <a:schemeClr val="tx1"/>
                </a:solidFill>
                <a:effectLst/>
                <a:latin typeface="+mn-lt"/>
                <a:ea typeface="+mn-ea"/>
                <a:cs typeface="+mn-cs"/>
              </a:rPr>
              <a:t> expressed the desire to share the gospel with more Muslims, both in his new city in America and in his homeland. With his pastor’s help, he enrolled in our synod’s Pastoral Studies Institute. Close to this time, </a:t>
            </a:r>
            <a:r>
              <a:rPr lang="en-US" sz="1200" b="0" i="0" kern="1200" dirty="0" err="1">
                <a:solidFill>
                  <a:schemeClr val="tx1"/>
                </a:solidFill>
                <a:effectLst/>
                <a:latin typeface="+mn-lt"/>
                <a:ea typeface="+mn-ea"/>
                <a:cs typeface="+mn-cs"/>
              </a:rPr>
              <a:t>Haris</a:t>
            </a:r>
            <a:r>
              <a:rPr lang="en-US" sz="1200" b="0" i="0" kern="1200" dirty="0">
                <a:solidFill>
                  <a:schemeClr val="tx1"/>
                </a:solidFill>
                <a:effectLst/>
                <a:latin typeface="+mn-lt"/>
                <a:ea typeface="+mn-ea"/>
                <a:cs typeface="+mn-cs"/>
              </a:rPr>
              <a:t>’ father passed away. He converted from Islam to Christianity many years ago and became a strong evangelist, founding and overseeing two Bible schools for the training of evangelists in Bangladesh. According to their culture, </a:t>
            </a:r>
            <a:r>
              <a:rPr lang="en-US" sz="1200" b="0" i="0" kern="1200" dirty="0" err="1">
                <a:solidFill>
                  <a:schemeClr val="tx1"/>
                </a:solidFill>
                <a:effectLst/>
                <a:latin typeface="+mn-lt"/>
                <a:ea typeface="+mn-ea"/>
                <a:cs typeface="+mn-cs"/>
              </a:rPr>
              <a:t>Haris</a:t>
            </a:r>
            <a:r>
              <a:rPr lang="en-US" sz="1200" b="0" i="0" kern="1200" dirty="0">
                <a:solidFill>
                  <a:schemeClr val="tx1"/>
                </a:solidFill>
                <a:effectLst/>
                <a:latin typeface="+mn-lt"/>
                <a:ea typeface="+mn-ea"/>
                <a:cs typeface="+mn-cs"/>
              </a:rPr>
              <a:t> now oversees the two Bible schools his father started. He has asked WELS to provide solid scriptural training for the teachers and the students. </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Since then, WELS representatives made three visits Bangladesh in 2019 and are hoping to provide training for the teachers and the students in the Bible schools. The schools have a long list of graduates who are eager for more training as well. </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In addition, </a:t>
            </a:r>
            <a:r>
              <a:rPr lang="en-US" sz="1200" b="0" i="0" kern="1200" dirty="0" err="1">
                <a:solidFill>
                  <a:schemeClr val="tx1"/>
                </a:solidFill>
                <a:effectLst/>
                <a:latin typeface="+mn-lt"/>
                <a:ea typeface="+mn-ea"/>
                <a:cs typeface="+mn-cs"/>
              </a:rPr>
              <a:t>Haris</a:t>
            </a:r>
            <a:r>
              <a:rPr lang="en-US" sz="1200" b="0" i="0" kern="1200" dirty="0">
                <a:solidFill>
                  <a:schemeClr val="tx1"/>
                </a:solidFill>
                <a:effectLst/>
                <a:latin typeface="+mn-lt"/>
                <a:ea typeface="+mn-ea"/>
                <a:cs typeface="+mn-cs"/>
              </a:rPr>
              <a:t> and his wife </a:t>
            </a:r>
            <a:r>
              <a:rPr lang="en-US" dirty="0"/>
              <a:t>invite Muslim friends from the neighborhood for monthly outreach events. There are two international friendship centers that they use for outreach – one in </a:t>
            </a:r>
            <a:r>
              <a:rPr lang="en-US" dirty="0" err="1"/>
              <a:t>Haris</a:t>
            </a:r>
            <a:r>
              <a:rPr lang="en-US" dirty="0"/>
              <a:t>’ hometown in the Midwest, and one across the border in a neighboring Canadian town. </a:t>
            </a:r>
            <a:endParaRPr lang="en-US" sz="1200" b="0" i="0" kern="1200" dirty="0">
              <a:solidFill>
                <a:schemeClr val="tx1"/>
              </a:solidFill>
              <a:effectLst/>
              <a:latin typeface="+mn-lt"/>
              <a:ea typeface="+mn-ea"/>
              <a:cs typeface="+mn-cs"/>
            </a:endParaRPr>
          </a:p>
          <a:p>
            <a:pPr fontAlgn="base"/>
            <a:endParaRPr lang="en-US" dirty="0"/>
          </a:p>
          <a:p>
            <a:r>
              <a:rPr lang="en-US" dirty="0"/>
              <a:t>Read more at </a:t>
            </a:r>
            <a:r>
              <a:rPr lang="en-US" dirty="0">
                <a:hlinkClick r:id="rId3"/>
              </a:rPr>
              <a:t>https://forwardinchrist.net/mission-opportunities</a:t>
            </a:r>
            <a:endParaRPr lang="en-US" dirty="0"/>
          </a:p>
        </p:txBody>
      </p:sp>
    </p:spTree>
    <p:extLst>
      <p:ext uri="{BB962C8B-B14F-4D97-AF65-F5344CB8AC3E}">
        <p14:creationId xmlns:p14="http://schemas.microsoft.com/office/powerpoint/2010/main" val="1789262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a:solidFill>
                  <a:schemeClr val="tx1"/>
                </a:solidFill>
                <a:effectLst/>
                <a:latin typeface="+mn-lt"/>
                <a:ea typeface="+mn-ea"/>
                <a:cs typeface="+mn-cs"/>
              </a:rPr>
              <a:t>Joint Mission Council: </a:t>
            </a:r>
            <a:endParaRPr lang="en-US" sz="120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The Joint Mission Council (JMC) facilitates the mission work of WELS Joint Missions. The JMC is made up of called and lay member representatives from Home Missions, World Missions, and Ministerial Education (specifically Wisconsin Lutheran Seminary).</a:t>
            </a:r>
            <a:endParaRPr lang="en-US" sz="1200" b="0" i="0" u="sng" kern="1200" dirty="0">
              <a:solidFill>
                <a:schemeClr val="tx1"/>
              </a:solidFill>
              <a:effectLst/>
              <a:latin typeface="+mn-lt"/>
              <a:ea typeface="+mn-ea"/>
              <a:cs typeface="+mn-cs"/>
            </a:endParaRPr>
          </a:p>
          <a:p>
            <a:pPr rtl="0" fontAlgn="base"/>
            <a:endParaRPr lang="en-US" sz="1200" b="0" i="0" u="sng" kern="1200" dirty="0">
              <a:solidFill>
                <a:schemeClr val="tx1"/>
              </a:solidFill>
              <a:effectLst/>
              <a:latin typeface="+mn-lt"/>
              <a:ea typeface="+mn-ea"/>
              <a:cs typeface="+mn-cs"/>
            </a:endParaRPr>
          </a:p>
          <a:p>
            <a:pPr rtl="0" fontAlgn="base"/>
            <a:r>
              <a:rPr lang="en-US" sz="1200" b="0" i="0" u="sng" kern="1200" dirty="0">
                <a:solidFill>
                  <a:schemeClr val="tx1"/>
                </a:solidFill>
                <a:effectLst/>
                <a:latin typeface="+mn-lt"/>
                <a:ea typeface="+mn-ea"/>
                <a:cs typeface="+mn-cs"/>
              </a:rPr>
              <a:t>Diaspora (people group) Ministry</a:t>
            </a:r>
            <a:r>
              <a:rPr lang="en-US" sz="1200" b="0" i="0" kern="1200" dirty="0">
                <a:solidFill>
                  <a:schemeClr val="tx1"/>
                </a:solidFill>
                <a:effectLst/>
                <a:latin typeface="+mn-lt"/>
                <a:ea typeface="+mn-ea"/>
                <a:cs typeface="+mn-cs"/>
              </a:rPr>
              <a:t> = Connecting people with the same language and culture (I.e. Sudanese Lutherans reaching out to other Sudanese people in various locations at home and abroad)  </a:t>
            </a:r>
          </a:p>
          <a:p>
            <a:pPr rtl="0" fontAlgn="base"/>
            <a:endParaRPr lang="en-US" sz="1200" b="0" i="0" u="sng" kern="1200" dirty="0">
              <a:solidFill>
                <a:schemeClr val="tx1"/>
              </a:solidFill>
              <a:effectLst/>
              <a:latin typeface="+mn-lt"/>
              <a:ea typeface="+mn-ea"/>
              <a:cs typeface="+mn-cs"/>
            </a:endParaRPr>
          </a:p>
          <a:p>
            <a:pPr rtl="0" fontAlgn="base"/>
            <a:r>
              <a:rPr lang="en-US" sz="1200" b="0" i="0" u="sng" kern="1200" dirty="0">
                <a:solidFill>
                  <a:schemeClr val="tx1"/>
                </a:solidFill>
                <a:effectLst/>
                <a:latin typeface="+mn-lt"/>
                <a:ea typeface="+mn-ea"/>
                <a:cs typeface="+mn-cs"/>
              </a:rPr>
              <a:t>Cross-Cultural Ministry</a:t>
            </a:r>
            <a:r>
              <a:rPr lang="en-US" sz="1200" b="0" i="0" kern="1200" dirty="0">
                <a:solidFill>
                  <a:schemeClr val="tx1"/>
                </a:solidFill>
                <a:effectLst/>
                <a:latin typeface="+mn-lt"/>
                <a:ea typeface="+mn-ea"/>
                <a:cs typeface="+mn-cs"/>
              </a:rPr>
              <a:t> = Outreach from one culture to another (I.e. Anglo Lutherans reaching out to the Sudanese or Hmong people, etc.)  </a:t>
            </a:r>
          </a:p>
        </p:txBody>
      </p:sp>
    </p:spTree>
    <p:extLst>
      <p:ext uri="{BB962C8B-B14F-4D97-AF65-F5344CB8AC3E}">
        <p14:creationId xmlns:p14="http://schemas.microsoft.com/office/powerpoint/2010/main" val="2067654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algn="l" fontAlgn="base"/>
            <a:r>
              <a:rPr lang="en-US" b="0" i="0" dirty="0">
                <a:solidFill>
                  <a:srgbClr val="444444"/>
                </a:solidFill>
                <a:effectLst/>
                <a:latin typeface="+mn-lt"/>
              </a:rPr>
              <a:t>God planted a cross-cultural mission field right outside the doors of Our Savior, San Antonio, Texas.</a:t>
            </a:r>
          </a:p>
          <a:p>
            <a:pPr algn="l" fontAlgn="base"/>
            <a:endParaRPr lang="en-US" b="0" i="0" dirty="0">
              <a:solidFill>
                <a:srgbClr val="444444"/>
              </a:solidFill>
              <a:effectLst/>
              <a:latin typeface="+mn-lt"/>
            </a:endParaRPr>
          </a:p>
          <a:p>
            <a:pPr algn="l" fontAlgn="base"/>
            <a:r>
              <a:rPr lang="en-US" b="0" i="0" dirty="0">
                <a:solidFill>
                  <a:srgbClr val="444444"/>
                </a:solidFill>
                <a:effectLst/>
                <a:latin typeface="+mn-lt"/>
              </a:rPr>
              <a:t>Across the highway from the congregation is the USAA insurance complex, which has drawn many people from India for technology jobs. The Lord had plans using the varied membership of Our Savior, which includes a former friendly counselor to India; a former Pastoral Studies Institute (PSI) instructor; and John R., an Indian immigrant who is currently going through the PSI program to become a pastor.</a:t>
            </a:r>
          </a:p>
          <a:p>
            <a:pPr algn="l" fontAlgn="base"/>
            <a:endParaRPr lang="en-US" b="0" i="0" dirty="0">
              <a:solidFill>
                <a:srgbClr val="444444"/>
              </a:solidFill>
              <a:effectLst/>
              <a:latin typeface="+mn-lt"/>
            </a:endParaRPr>
          </a:p>
          <a:p>
            <a:pPr algn="l" fontAlgn="base"/>
            <a:r>
              <a:rPr lang="en-US" b="0" i="0" dirty="0">
                <a:solidFill>
                  <a:srgbClr val="444444"/>
                </a:solidFill>
                <a:effectLst/>
                <a:latin typeface="+mn-lt"/>
              </a:rPr>
              <a:t>Nathan Sutton, pastor at Our Savior, says the congregation has been seeing more and more young Indian families participating in the congregation’s annual community outreach events.</a:t>
            </a:r>
            <a:r>
              <a:rPr lang="en-US" b="0" i="0" dirty="0">
                <a:solidFill>
                  <a:schemeClr val="tx1"/>
                </a:solidFill>
                <a:effectLst/>
                <a:latin typeface="+mn-lt"/>
              </a:rPr>
              <a:t> </a:t>
            </a:r>
            <a:r>
              <a:rPr lang="en-US" b="0" i="0" dirty="0">
                <a:solidFill>
                  <a:srgbClr val="444444"/>
                </a:solidFill>
                <a:effectLst/>
                <a:latin typeface="+mn-lt"/>
              </a:rPr>
              <a:t>Two of Our Savior’s more popular events are a basketball camp and an Easter event. The basketball camp draws many non-members in addition to the Indian immigrant families. The families spend time on campus watching their children, which gives members an opportunity to get to know them and demonstrate Christ’s love. In 2022, more than 250 people attended the family Easter event, with close to 100 being from India.</a:t>
            </a:r>
          </a:p>
          <a:p>
            <a:pPr algn="l" fontAlgn="base"/>
            <a:endParaRPr lang="en-US" b="0" i="0" dirty="0">
              <a:solidFill>
                <a:srgbClr val="444444"/>
              </a:solidFill>
              <a:effectLst/>
              <a:latin typeface="+mn-lt"/>
            </a:endParaRPr>
          </a:p>
          <a:p>
            <a:pPr algn="l" fontAlgn="base"/>
            <a:r>
              <a:rPr lang="en-US" b="0" i="0" dirty="0">
                <a:solidFill>
                  <a:srgbClr val="444444"/>
                </a:solidFill>
                <a:effectLst/>
                <a:latin typeface="+mn-lt"/>
              </a:rPr>
              <a:t>In August 2022, for the first time, the congregation—spearheaded by John R.—held an event specifically for the Indian community: India Independence Day (pictured). Approximately 120 Indians attended.</a:t>
            </a:r>
          </a:p>
          <a:p>
            <a:pPr algn="l" fontAlgn="base"/>
            <a:endParaRPr lang="en-US" b="0" i="0" dirty="0">
              <a:solidFill>
                <a:srgbClr val="444444"/>
              </a:solidFill>
              <a:effectLst/>
              <a:latin typeface="+mn-lt"/>
            </a:endParaRPr>
          </a:p>
          <a:p>
            <a:pPr algn="l" fontAlgn="base"/>
            <a:r>
              <a:rPr lang="en-US" b="0" i="0" dirty="0">
                <a:solidFill>
                  <a:srgbClr val="444444"/>
                </a:solidFill>
                <a:effectLst/>
                <a:latin typeface="+mn-lt"/>
              </a:rPr>
              <a:t>“They couldn’t understand why a congregation of Christians, largely comprised of non-Indians, would invite them to come to a program celebrating India Independence Day,” explains Sutton. “We were able to get to know some of these Indian neighbors in a more personal way. I know that it opened doors so that I could ask them questions not only about where they are from and what they miss about being in India, but I could also ask them about what religion they practice. I pray they will give John, me, and others at Our Savior the chance to follow up and ask even more questions, so we get the chance to share the hope we have in Christ alone.”</a:t>
            </a:r>
          </a:p>
          <a:p>
            <a:pPr algn="l" fontAlgn="base"/>
            <a:endParaRPr lang="en-US" b="0" i="0" dirty="0">
              <a:solidFill>
                <a:srgbClr val="444444"/>
              </a:solidFill>
              <a:effectLst/>
              <a:latin typeface="+mn-lt"/>
            </a:endParaRPr>
          </a:p>
          <a:p>
            <a:pPr algn="l" fontAlgn="base"/>
            <a:r>
              <a:rPr lang="en-US" b="0" i="0" dirty="0">
                <a:solidFill>
                  <a:srgbClr val="444444"/>
                </a:solidFill>
                <a:effectLst/>
                <a:latin typeface="+mn-lt"/>
              </a:rPr>
              <a:t>Looking ahead, the congregation hopes to offer more opportunities to reach Indian families in their area, including Indian language classes for the children in the families to learn the language. Sutton says, “The goal is to hold monthly classes in our school building so that Our Savior can continue to build bridges to the Indian community.”</a:t>
            </a:r>
          </a:p>
          <a:p>
            <a:endParaRPr lang="en-US" dirty="0"/>
          </a:p>
        </p:txBody>
      </p:sp>
    </p:spTree>
    <p:extLst>
      <p:ext uri="{BB962C8B-B14F-4D97-AF65-F5344CB8AC3E}">
        <p14:creationId xmlns:p14="http://schemas.microsoft.com/office/powerpoint/2010/main" val="118359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217505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indent="0">
              <a:buFont typeface="Arial" panose="020B0604020202020204" pitchFamily="34" charset="0"/>
              <a:buNone/>
            </a:pPr>
            <a:r>
              <a:rPr lang="en-US" b="0" i="0" dirty="0">
                <a:solidFill>
                  <a:srgbClr val="333333"/>
                </a:solidFill>
                <a:effectLst/>
                <a:latin typeface="+mn-lt"/>
              </a:rPr>
              <a:t>Due to civil unrest in the country of Sudan, many refugees were forced to flee their country. WELS congregations in North America have provided a spiritual home for some of these refugees since 2006. One refugee, Peter Bur, came to Omaha, Nebr., and began worshiping at Good Shepherd Lutheran Church in 2010. He enrolled in the </a:t>
            </a:r>
            <a:r>
              <a:rPr lang="en-US" b="0" i="0" u="none" strike="noStrike" dirty="0">
                <a:solidFill>
                  <a:srgbClr val="990000"/>
                </a:solidFill>
                <a:effectLst/>
                <a:latin typeface="+mn-lt"/>
                <a:hlinkClick r:id="rId3"/>
              </a:rPr>
              <a:t>Pastoral Studies Institute (PSI)</a:t>
            </a:r>
            <a:r>
              <a:rPr lang="en-US" b="0" i="0" dirty="0">
                <a:solidFill>
                  <a:srgbClr val="333333"/>
                </a:solidFill>
                <a:effectLst/>
                <a:latin typeface="+mn-lt"/>
              </a:rPr>
              <a:t>, graduated in 2015, and was assigned to serve as a Sudanese ministry coordinator for WELS Joint Missions. In this role, Rev. Bur began to coordinate pastoral training of South Sudanese leaders in North America and also in refugee camps in Ethiopia, Kenya, and Uganda. He is presently being joined in the coordination effort by other South Sudanese leaders, various district mission boards in the United States, and the WELS One Africa Team in Africa. </a:t>
            </a:r>
            <a:endParaRPr lang="en-US" b="0" dirty="0">
              <a:latin typeface="+mn-lt"/>
            </a:endParaRPr>
          </a:p>
          <a:p>
            <a:pPr marL="0" indent="0">
              <a:buFont typeface="Arial" panose="020B0604020202020204" pitchFamily="34" charset="0"/>
              <a:buNone/>
            </a:pPr>
            <a:endParaRPr lang="en-US" dirty="0"/>
          </a:p>
          <a:p>
            <a:pPr marL="0" indent="0">
              <a:buFont typeface="Arial" panose="020B0604020202020204" pitchFamily="34" charset="0"/>
              <a:buNone/>
            </a:pPr>
            <a:r>
              <a:rPr lang="en-US" b="1" dirty="0">
                <a:latin typeface="+mn-lt"/>
              </a:rPr>
              <a:t>Fast Facts:</a:t>
            </a:r>
          </a:p>
          <a:p>
            <a:pPr marL="171450" indent="-171450" fontAlgn="base">
              <a:buFont typeface="Arial" panose="020B0604020202020204" pitchFamily="34" charset="0"/>
              <a:buChar char="•"/>
            </a:pPr>
            <a:r>
              <a:rPr lang="en-US" dirty="0">
                <a:effectLst/>
                <a:latin typeface="+mn-lt"/>
              </a:rPr>
              <a:t>Congregations in </a:t>
            </a:r>
            <a:r>
              <a:rPr lang="en-US" dirty="0" err="1">
                <a:effectLst/>
                <a:latin typeface="+mn-lt"/>
              </a:rPr>
              <a:t>Gambella</a:t>
            </a:r>
            <a:r>
              <a:rPr lang="en-US" dirty="0">
                <a:effectLst/>
                <a:latin typeface="+mn-lt"/>
              </a:rPr>
              <a:t>, Ethiopia, wanting Lutheran training for their leaders: </a:t>
            </a:r>
            <a:r>
              <a:rPr lang="en-US" b="1" dirty="0">
                <a:solidFill>
                  <a:srgbClr val="990000"/>
                </a:solidFill>
                <a:effectLst/>
                <a:latin typeface="+mn-lt"/>
              </a:rPr>
              <a:t>16</a:t>
            </a:r>
            <a:endParaRPr lang="en-US" dirty="0">
              <a:effectLst/>
              <a:latin typeface="+mn-lt"/>
            </a:endParaRPr>
          </a:p>
          <a:p>
            <a:pPr marL="171450" indent="-171450" fontAlgn="base">
              <a:buFont typeface="Arial" panose="020B0604020202020204" pitchFamily="34" charset="0"/>
              <a:buChar char="•"/>
            </a:pPr>
            <a:r>
              <a:rPr lang="en-US" dirty="0">
                <a:effectLst/>
                <a:latin typeface="+mn-lt"/>
              </a:rPr>
              <a:t>South Sudanese men who have received Lutheran training in Kakuma, Kenya: </a:t>
            </a:r>
            <a:r>
              <a:rPr lang="en-US" b="1" dirty="0">
                <a:solidFill>
                  <a:srgbClr val="990000"/>
                </a:solidFill>
                <a:effectLst/>
                <a:latin typeface="+mn-lt"/>
              </a:rPr>
              <a:t>17</a:t>
            </a:r>
            <a:endParaRPr lang="en-US" dirty="0">
              <a:effectLst/>
              <a:latin typeface="+mn-lt"/>
            </a:endParaRPr>
          </a:p>
          <a:p>
            <a:pPr marL="171450" indent="-171450" fontAlgn="base">
              <a:buFont typeface="Arial" panose="020B0604020202020204" pitchFamily="34" charset="0"/>
              <a:buChar char="•"/>
            </a:pPr>
            <a:r>
              <a:rPr lang="en-US" dirty="0">
                <a:effectLst/>
                <a:latin typeface="+mn-lt"/>
              </a:rPr>
              <a:t>North American congregations with Sudanese ministries:</a:t>
            </a:r>
            <a:r>
              <a:rPr lang="en-US" b="1" dirty="0">
                <a:solidFill>
                  <a:srgbClr val="990000"/>
                </a:solidFill>
                <a:effectLst/>
                <a:latin typeface="+mn-lt"/>
              </a:rPr>
              <a:t> 10</a:t>
            </a:r>
            <a:endParaRPr lang="en-US" dirty="0">
              <a:effectLst/>
              <a:latin typeface="+mn-lt"/>
            </a:endParaRPr>
          </a:p>
          <a:p>
            <a:pPr marL="171450" indent="-171450" fontAlgn="base">
              <a:buFont typeface="Arial" panose="020B0604020202020204" pitchFamily="34" charset="0"/>
              <a:buChar char="•"/>
            </a:pPr>
            <a:r>
              <a:rPr lang="en-US" dirty="0">
                <a:effectLst/>
                <a:latin typeface="+mn-lt"/>
              </a:rPr>
              <a:t>South Sudanese pastors graduated from the Pastoral Studies Institute (PSI) program: </a:t>
            </a:r>
            <a:r>
              <a:rPr lang="en-US" b="1" dirty="0">
                <a:solidFill>
                  <a:srgbClr val="990000"/>
                </a:solidFill>
                <a:effectLst/>
                <a:latin typeface="+mn-lt"/>
              </a:rPr>
              <a:t>2</a:t>
            </a:r>
            <a:endParaRPr lang="en-US" dirty="0">
              <a:effectLst/>
              <a:latin typeface="+mn-lt"/>
            </a:endParaRPr>
          </a:p>
          <a:p>
            <a:pPr marL="171450" indent="-171450" fontAlgn="base">
              <a:buFont typeface="Arial" panose="020B0604020202020204" pitchFamily="34" charset="0"/>
              <a:buChar char="•"/>
            </a:pPr>
            <a:r>
              <a:rPr lang="en-US" dirty="0">
                <a:effectLst/>
                <a:latin typeface="+mn-lt"/>
              </a:rPr>
              <a:t>South Sudanese men currently in the PSI program: </a:t>
            </a:r>
            <a:r>
              <a:rPr lang="en-US" b="1" dirty="0">
                <a:solidFill>
                  <a:srgbClr val="990000"/>
                </a:solidFill>
                <a:effectLst/>
                <a:latin typeface="+mn-lt"/>
              </a:rPr>
              <a:t>3</a:t>
            </a:r>
            <a:endParaRPr lang="en-US" dirty="0">
              <a:effectLst/>
              <a:latin typeface="+mn-lt"/>
            </a:endParaRPr>
          </a:p>
        </p:txBody>
      </p:sp>
    </p:spTree>
    <p:extLst>
      <p:ext uri="{BB962C8B-B14F-4D97-AF65-F5344CB8AC3E}">
        <p14:creationId xmlns:p14="http://schemas.microsoft.com/office/powerpoint/2010/main" val="12928709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mn-ea"/>
                <a:cs typeface="+mn-cs"/>
              </a:rPr>
              <a:t>One refugee, Peter Bur, came to Omaha, Nebraska and began worshiping at Good Shepherd Lutheran Church in 2010. He enrolled in the Pastoral Studies Institute (PSI), of Wisconsin Lutheran Seminary in partnership with the WELS Joint Mission Council. He graduated in 2015 and was assigned to serve as Sudanese Ministry Coordinator for WELS Joint Missions. In this role, Rev. Bur coordinates the pastoral training of South Sudanese leaders in North America and also in refugee camps in Ethiopia, Kenya, and Uganda.</a:t>
            </a:r>
            <a:endParaRPr lang="en-US" dirty="0"/>
          </a:p>
        </p:txBody>
      </p:sp>
    </p:spTree>
    <p:extLst>
      <p:ext uri="{BB962C8B-B14F-4D97-AF65-F5344CB8AC3E}">
        <p14:creationId xmlns:p14="http://schemas.microsoft.com/office/powerpoint/2010/main" val="3518777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r>
              <a:rPr lang="en-US" b="1" dirty="0"/>
              <a:t>Photo: </a:t>
            </a:r>
            <a:r>
              <a:rPr lang="en-US" b="0" dirty="0"/>
              <a:t>Simon </a:t>
            </a:r>
            <a:r>
              <a:rPr lang="en-US" b="0" dirty="0" err="1"/>
              <a:t>Duoth</a:t>
            </a:r>
            <a:r>
              <a:rPr lang="en-US" b="0" dirty="0"/>
              <a:t> (middle, left) graduated in May 2020 and became the second South Sudanese man to become a WELS-trained pastor through the Pastoral Studies Institute (PSI). </a:t>
            </a:r>
          </a:p>
        </p:txBody>
      </p:sp>
    </p:spTree>
    <p:extLst>
      <p:ext uri="{BB962C8B-B14F-4D97-AF65-F5344CB8AC3E}">
        <p14:creationId xmlns:p14="http://schemas.microsoft.com/office/powerpoint/2010/main" val="12928709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lgn="l" fontAlgn="base"/>
            <a:r>
              <a:rPr lang="en-US" b="0" i="0" dirty="0">
                <a:solidFill>
                  <a:srgbClr val="333333"/>
                </a:solidFill>
                <a:effectLst/>
                <a:latin typeface="+mn-lt"/>
              </a:rPr>
              <a:t>In Spring 2022, the Joint Mission Council approved financial support for a new Sudanese mission in Phoenix, AZ. </a:t>
            </a:r>
          </a:p>
          <a:p>
            <a:pPr algn="l" fontAlgn="base"/>
            <a:endParaRPr lang="en-US" b="0" i="0" dirty="0">
              <a:solidFill>
                <a:srgbClr val="333333"/>
              </a:solidFill>
              <a:effectLst/>
              <a:latin typeface="+mn-lt"/>
            </a:endParaRPr>
          </a:p>
          <a:p>
            <a:pPr algn="l" fontAlgn="base"/>
            <a:r>
              <a:rPr lang="en-US" b="0" i="0" dirty="0">
                <a:solidFill>
                  <a:srgbClr val="333333"/>
                </a:solidFill>
                <a:effectLst/>
                <a:latin typeface="+mn-lt"/>
              </a:rPr>
              <a:t>In 2020, Rev. Simon </a:t>
            </a:r>
            <a:r>
              <a:rPr lang="en-US" b="0" i="0" dirty="0" err="1">
                <a:solidFill>
                  <a:srgbClr val="333333"/>
                </a:solidFill>
                <a:effectLst/>
                <a:latin typeface="+mn-lt"/>
              </a:rPr>
              <a:t>Duoth</a:t>
            </a:r>
            <a:r>
              <a:rPr lang="en-US" b="0" i="0" dirty="0">
                <a:solidFill>
                  <a:srgbClr val="333333"/>
                </a:solidFill>
                <a:effectLst/>
                <a:latin typeface="+mn-lt"/>
              </a:rPr>
              <a:t> graduated from the Pastoral Studies Institute and was assigned to conduct Sudanese outreach full time in the Pacific Northwest District. When unforeseen family circumstances forced the </a:t>
            </a:r>
            <a:r>
              <a:rPr lang="en-US" b="0" i="0" dirty="0" err="1">
                <a:solidFill>
                  <a:srgbClr val="333333"/>
                </a:solidFill>
                <a:effectLst/>
                <a:latin typeface="+mn-lt"/>
              </a:rPr>
              <a:t>Duoth</a:t>
            </a:r>
            <a:r>
              <a:rPr lang="en-US" b="0" i="0" dirty="0">
                <a:solidFill>
                  <a:srgbClr val="333333"/>
                </a:solidFill>
                <a:effectLst/>
                <a:latin typeface="+mn-lt"/>
              </a:rPr>
              <a:t> family to move to Phoenix, Ariz., conversations began between the Pacific Northwest and the Arizona-California district mission boards about the opportunity to plant a new Sudanese ministry in the area. Research shows that 4,000 Sudanese people live in the city. It was then discovered that a WELS church, Emmaus, was only four blocks away from a Sudanese cultural center. Emmaus’ church leadership is willing and excited to offer its church as a worship center as </a:t>
            </a:r>
            <a:r>
              <a:rPr lang="en-US" b="0" i="0" dirty="0" err="1">
                <a:solidFill>
                  <a:srgbClr val="333333"/>
                </a:solidFill>
                <a:effectLst/>
                <a:latin typeface="+mn-lt"/>
              </a:rPr>
              <a:t>Duoth</a:t>
            </a:r>
            <a:r>
              <a:rPr lang="en-US" b="0" i="0" dirty="0">
                <a:solidFill>
                  <a:srgbClr val="333333"/>
                </a:solidFill>
                <a:effectLst/>
                <a:latin typeface="+mn-lt"/>
              </a:rPr>
              <a:t> begins outreach.</a:t>
            </a:r>
          </a:p>
          <a:p>
            <a:pPr algn="l" fontAlgn="base"/>
            <a:endParaRPr lang="en-US" b="0" i="0" dirty="0">
              <a:solidFill>
                <a:srgbClr val="333333"/>
              </a:solidFill>
              <a:effectLst/>
              <a:latin typeface="+mn-lt"/>
            </a:endParaRPr>
          </a:p>
          <a:p>
            <a:pPr algn="l" fontAlgn="base"/>
            <a:r>
              <a:rPr lang="en-US" b="0" i="0" dirty="0">
                <a:solidFill>
                  <a:srgbClr val="333333"/>
                </a:solidFill>
                <a:effectLst/>
                <a:latin typeface="+mn-lt"/>
              </a:rPr>
              <a:t>God is also continuing to provide for Sudanese outreach in the Pacific Northwest. A member and longtime evangelist in the current Sudanese congregation located at Divine Peace in Renton, Wash., is stepping up to serve as leader of the church. He will begin training in the Pastoral Studies Institute as he leads Sudanese ministry in the area.</a:t>
            </a:r>
            <a:endParaRPr lang="en-US" dirty="0">
              <a:latin typeface="+mn-lt"/>
            </a:endParaRPr>
          </a:p>
          <a:p>
            <a:endParaRPr lang="en-US" dirty="0"/>
          </a:p>
        </p:txBody>
      </p:sp>
    </p:spTree>
    <p:extLst>
      <p:ext uri="{BB962C8B-B14F-4D97-AF65-F5344CB8AC3E}">
        <p14:creationId xmlns:p14="http://schemas.microsoft.com/office/powerpoint/2010/main" val="37588686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i="0" dirty="0">
                <a:solidFill>
                  <a:srgbClr val="333333"/>
                </a:solidFill>
                <a:effectLst/>
                <a:latin typeface="+mn-lt"/>
              </a:rPr>
              <a:t>International Sudanese work is currently focusing on training spiritual leaders in the refugee camps of </a:t>
            </a:r>
            <a:r>
              <a:rPr lang="en-US" b="0" i="0" dirty="0" err="1">
                <a:solidFill>
                  <a:srgbClr val="333333"/>
                </a:solidFill>
                <a:effectLst/>
                <a:latin typeface="+mn-lt"/>
              </a:rPr>
              <a:t>Gambella</a:t>
            </a:r>
            <a:r>
              <a:rPr lang="en-US" b="0" i="0" dirty="0">
                <a:solidFill>
                  <a:srgbClr val="333333"/>
                </a:solidFill>
                <a:effectLst/>
                <a:latin typeface="+mn-lt"/>
              </a:rPr>
              <a:t>, Ethiopia, and Kakuma, Kenya. WELS sister churches, the Lutheran Church of Ethiopia (LCE) and the LCMC-Kenya, are instrumental partners in providing confessional Lutheran training to the refugee camps.</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2928709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Missionaries Howard Mohlke and John Holtz from the One Africa Team were in Uganda February 28-March 18, 2022, meeting with brothers and sisters in Christ at the </a:t>
            </a:r>
            <a:r>
              <a:rPr lang="en-US" dirty="0" err="1">
                <a:latin typeface="+mn-lt"/>
              </a:rPr>
              <a:t>Kiryandongo</a:t>
            </a:r>
            <a:r>
              <a:rPr lang="en-US" dirty="0">
                <a:latin typeface="+mn-lt"/>
              </a:rPr>
              <a:t> South Sudanese refugee camp. Internet connectivity is poor in this area, so in person discussions about partnering in gospel outreach are very important.</a:t>
            </a:r>
          </a:p>
          <a:p>
            <a:endParaRPr lang="en-US" dirty="0">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000000"/>
                </a:solidFill>
                <a:effectLst/>
                <a:latin typeface="+mn-lt"/>
              </a:rPr>
              <a:t>Obadiah Lutheran Church in Uganda recently drafted a </a:t>
            </a:r>
            <a:r>
              <a:rPr lang="en-US" b="0" i="0" dirty="0">
                <a:solidFill>
                  <a:srgbClr val="333333"/>
                </a:solidFill>
                <a:effectLst/>
                <a:latin typeface="+mn-lt"/>
              </a:rPr>
              <a:t>request for doctrinal unity/fellowship with WELS, which includes a summary of doctrine and practice and a report describing the relationship between their synod and WELS/One Africa Team. The prayer is that they will be brought into fellowship at the 2023 Synod Convention. This soon-to-be partner of WELS is and will continue to support the South Sudanese work in the </a:t>
            </a:r>
            <a:r>
              <a:rPr lang="en-US" dirty="0" err="1">
                <a:latin typeface="+mn-lt"/>
              </a:rPr>
              <a:t>Kiryandongo</a:t>
            </a:r>
            <a:r>
              <a:rPr lang="en-US" dirty="0">
                <a:latin typeface="+mn-lt"/>
              </a:rPr>
              <a:t> South Sudanese refugee camp alongside WELS. </a:t>
            </a:r>
            <a:endParaRPr lang="en-US" b="0" i="0" dirty="0">
              <a:solidFill>
                <a:srgbClr val="000000"/>
              </a:solidFill>
              <a:effectLst/>
              <a:latin typeface="+mn-lt"/>
            </a:endParaRPr>
          </a:p>
          <a:p>
            <a:endParaRPr lang="en-US" dirty="0"/>
          </a:p>
        </p:txBody>
      </p:sp>
    </p:spTree>
    <p:extLst>
      <p:ext uri="{BB962C8B-B14F-4D97-AF65-F5344CB8AC3E}">
        <p14:creationId xmlns:p14="http://schemas.microsoft.com/office/powerpoint/2010/main" val="21821908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mn-lt"/>
                <a:ea typeface="Calibri" panose="020F0502020204030204" pitchFamily="34" charset="0"/>
                <a:cs typeface="Times New Roman" panose="02020603050405020304" pitchFamily="18" charset="0"/>
              </a:rPr>
              <a:t>The COVID-19 pandemic disrupted many of the short-term mission trips coordinated through Mission Journeys, but the program is back up and running! Domestic mission trips are now available, and international mission trips will begin soon. Apply today and consider how your church, campus ministry, or other group might be able to walk together in the Great Commission through a short-term mission trip. </a:t>
            </a:r>
          </a:p>
          <a:p>
            <a:endParaRPr lang="en-US" sz="1200" dirty="0">
              <a:effectLst/>
              <a:latin typeface="+mn-lt"/>
              <a:ea typeface="Calibri" panose="020F0502020204030204" pitchFamily="34" charset="0"/>
              <a:cs typeface="Times New Roman" panose="02020603050405020304" pitchFamily="18" charset="0"/>
            </a:endParaRPr>
          </a:p>
          <a:p>
            <a:r>
              <a:rPr lang="en-US" sz="1200" dirty="0">
                <a:effectLst/>
                <a:latin typeface="+mn-lt"/>
                <a:ea typeface="Calibri" panose="020F0502020204030204" pitchFamily="34" charset="0"/>
                <a:cs typeface="Times New Roman" panose="02020603050405020304" pitchFamily="18" charset="0"/>
              </a:rPr>
              <a:t>Mission Journeys is also looking for additional host congregations! If your congregations would be interested in </a:t>
            </a:r>
            <a:r>
              <a:rPr lang="en-US" sz="1200" i="0" dirty="0">
                <a:effectLst/>
                <a:latin typeface="+mn-lt"/>
                <a:ea typeface="Calibri" panose="020F0502020204030204" pitchFamily="34" charset="0"/>
                <a:cs typeface="Times New Roman" panose="02020603050405020304" pitchFamily="18" charset="0"/>
              </a:rPr>
              <a:t>hosting</a:t>
            </a:r>
            <a:r>
              <a:rPr lang="en-US" sz="1200" dirty="0">
                <a:effectLst/>
                <a:latin typeface="+mn-lt"/>
                <a:ea typeface="Calibri" panose="020F0502020204030204" pitchFamily="34" charset="0"/>
                <a:cs typeface="Times New Roman" panose="02020603050405020304" pitchFamily="18" charset="0"/>
              </a:rPr>
              <a:t> a Mission Journeys team, you can fill out an application form online. </a:t>
            </a:r>
          </a:p>
          <a:p>
            <a:endParaRPr lang="en-US" sz="1200" dirty="0">
              <a:latin typeface="+mn-lt"/>
            </a:endParaRPr>
          </a:p>
          <a:p>
            <a:r>
              <a:rPr lang="en-US" sz="1200" dirty="0">
                <a:latin typeface="+mn-lt"/>
              </a:rPr>
              <a:t>Learn more, read FAQs, and sign up to host or send a team at </a:t>
            </a:r>
            <a:r>
              <a:rPr lang="en-US" sz="1200" dirty="0">
                <a:latin typeface="+mn-lt"/>
                <a:hlinkClick r:id="rId3"/>
              </a:rPr>
              <a:t>wels.net/</a:t>
            </a:r>
            <a:r>
              <a:rPr lang="en-US" sz="1200" dirty="0" err="1">
                <a:latin typeface="+mn-lt"/>
                <a:hlinkClick r:id="rId3"/>
              </a:rPr>
              <a:t>missionjourneys</a:t>
            </a:r>
            <a:r>
              <a:rPr lang="en-US" sz="1200" dirty="0">
                <a:latin typeface="+mn-lt"/>
                <a:hlinkClick r:id="rId3"/>
              </a:rPr>
              <a:t>/</a:t>
            </a:r>
            <a:endParaRPr lang="en-US" sz="1200" dirty="0">
              <a:latin typeface="+mn-lt"/>
            </a:endParaRPr>
          </a:p>
          <a:p>
            <a:endParaRPr lang="en-US" dirty="0"/>
          </a:p>
        </p:txBody>
      </p:sp>
      <p:sp>
        <p:nvSpPr>
          <p:cNvPr id="4" name="Slide Number Placeholder 3"/>
          <p:cNvSpPr>
            <a:spLocks noGrp="1"/>
          </p:cNvSpPr>
          <p:nvPr>
            <p:ph type="sldNum" sz="quarter" idx="5"/>
          </p:nvPr>
        </p:nvSpPr>
        <p:spPr/>
        <p:txBody>
          <a:bodyPr/>
          <a:lstStyle/>
          <a:p>
            <a:fld id="{16783666-7838-964F-98E8-13F3DBB30284}" type="slidenum">
              <a:rPr lang="en-US" smtClean="0"/>
              <a:t>38</a:t>
            </a:fld>
            <a:endParaRPr lang="en-US"/>
          </a:p>
        </p:txBody>
      </p:sp>
    </p:spTree>
    <p:extLst>
      <p:ext uri="{BB962C8B-B14F-4D97-AF65-F5344CB8AC3E}">
        <p14:creationId xmlns:p14="http://schemas.microsoft.com/office/powerpoint/2010/main" val="31182955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rgbClr val="000000"/>
                </a:solidFill>
                <a:effectLst/>
                <a:latin typeface="+mn-lt"/>
              </a:rPr>
              <a:t>A WELS Mission Journeys team from St. Matthew's Lutheran Church &amp; School in Oconomowoc, WI, traveled to Hope in the Heights, a WELS home mission congregation in Houston, TX, to assist in their outreach efforts in November 2021. Praise and Proclaim Ministries led evangelism training on Friday night, and the group put what they learned into practice on Saturday by sharing the Good News of Jesus around the community.</a:t>
            </a:r>
            <a:endParaRPr lang="en-US" sz="1200" dirty="0">
              <a:latin typeface="+mn-lt"/>
            </a:endParaRPr>
          </a:p>
        </p:txBody>
      </p:sp>
    </p:spTree>
    <p:extLst>
      <p:ext uri="{BB962C8B-B14F-4D97-AF65-F5344CB8AC3E}">
        <p14:creationId xmlns:p14="http://schemas.microsoft.com/office/powerpoint/2010/main" val="2383244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Photos: </a:t>
            </a:r>
            <a:r>
              <a:rPr lang="en-US" b="0" dirty="0"/>
              <a:t>Rev. E. Allen Sorum, PSI Professor (top right), Rev. David Bivens, PSI Professor (bottom right), Rev. Jon Bare, PSI Director (left)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mn-ea"/>
                <a:cs typeface="+mn-cs"/>
              </a:rPr>
              <a:t>Rev. Jon Bare has since accepted a call to be the next President of Asia Lutheran Seminary and will start in that new role in 2023. Calls are currently being made to replace him. </a:t>
            </a:r>
            <a:endParaRPr lang="en-US" sz="1200" b="1"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In partnership with </a:t>
            </a:r>
            <a:r>
              <a:rPr lang="en-US" sz="1200" b="0" i="0" u="sng" kern="1200" dirty="0">
                <a:solidFill>
                  <a:schemeClr val="tx1"/>
                </a:solidFill>
                <a:effectLst/>
                <a:latin typeface="+mn-lt"/>
                <a:ea typeface="+mn-ea"/>
                <a:cs typeface="+mn-cs"/>
                <a:hlinkClick r:id="rId3"/>
              </a:rPr>
              <a:t>WELS Joint Missions</a:t>
            </a:r>
            <a:r>
              <a:rPr lang="en-US" sz="1200" b="0" i="0" kern="1200" dirty="0">
                <a:solidFill>
                  <a:schemeClr val="tx1"/>
                </a:solidFill>
                <a:effectLst/>
                <a:latin typeface="+mn-lt"/>
                <a:ea typeface="+mn-ea"/>
                <a:cs typeface="+mn-cs"/>
              </a:rPr>
              <a:t>, </a:t>
            </a:r>
            <a:r>
              <a:rPr lang="en-US" sz="1200" b="0" i="0" u="sng" kern="1200" dirty="0">
                <a:solidFill>
                  <a:schemeClr val="tx1"/>
                </a:solidFill>
                <a:effectLst/>
                <a:latin typeface="+mn-lt"/>
                <a:ea typeface="+mn-ea"/>
                <a:cs typeface="+mn-cs"/>
                <a:hlinkClick r:id="rId4"/>
              </a:rPr>
              <a:t>Wisconsin Lutheran Seminary’s</a:t>
            </a:r>
            <a:r>
              <a:rPr lang="en-US" sz="1200" b="0" i="0" kern="1200" dirty="0">
                <a:solidFill>
                  <a:schemeClr val="tx1"/>
                </a:solidFill>
                <a:effectLst/>
                <a:latin typeface="+mn-lt"/>
                <a:ea typeface="+mn-ea"/>
                <a:cs typeface="+mn-cs"/>
              </a:rPr>
              <a:t> Pastoral Studies Institute provides pre-seminary and seminary training to North American students from a variety of countries and cultures. As WELS congregations reach out to refugees and immigrants with support and the gospel, candidates for pastoral ministry are introduced to the PSI Team. Training is provided at the local level, where a candidate’s local WELS pastor serves as his PSI Supervising Pastor. In many cases this training leads to international opportunities as well, since many of these spiritual leaders want training both for themselves and for church leaders in their countries of origin.</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In addition, around the world Christians looking for gospel training contact the regional WELS World Missions teams and other churches in our fellowship. Many of these individuals, churches, or synods are seeking support, training, and connection to a church body that shares the truth of God’s word and the good news of salvation through Christ. PSI stands ready to assist regional missions teams in the evaluation process and to provide consultation and support in the area of theological education leading to fellowship.</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For seminaries and Bible institutes of our fellowship throughout the world, the PSI Team provides consultation on curriculum and educational practices. Upon request, PSI coordinates advanced degree programs for pastors of these church bodies. PSI arranged visiting professors serve the various needs of these programs. Since the program began, faculty members have taught in </a:t>
            </a:r>
            <a:r>
              <a:rPr lang="en-US" sz="1200" b="0" i="0" kern="1200" dirty="0" err="1">
                <a:solidFill>
                  <a:schemeClr val="tx1"/>
                </a:solidFill>
                <a:effectLst/>
                <a:latin typeface="+mn-lt"/>
                <a:ea typeface="+mn-ea"/>
                <a:cs typeface="+mn-cs"/>
              </a:rPr>
              <a:t>Apacheland</a:t>
            </a:r>
            <a:r>
              <a:rPr lang="en-US" sz="1200" b="0" i="0" kern="1200" dirty="0">
                <a:solidFill>
                  <a:schemeClr val="tx1"/>
                </a:solidFill>
                <a:effectLst/>
                <a:latin typeface="+mn-lt"/>
                <a:ea typeface="+mn-ea"/>
                <a:cs typeface="+mn-cs"/>
              </a:rPr>
              <a:t>, Bulgaria, Colombia, East Asia, Ethiopia, Germany, Hong Kong, India, Indonesia, Japan, Kenya, Liberia, Malawi, Mexico, Nepal, Nigeria, the Philippines, Portugal, Russia, Sweden, Ukraine, and Zambia. Each year they serve hundreds of students.</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PSI is directly involved in many of the people-group ministries supported through the WELS Joint Missions Council. Learn more about their involvement in the upcoming slides. </a:t>
            </a:r>
          </a:p>
          <a:p>
            <a:pPr rtl="0"/>
            <a:endParaRPr lang="en-US" sz="1200" b="0" i="0" kern="1200" dirty="0">
              <a:solidFill>
                <a:schemeClr val="tx1"/>
              </a:solidFill>
              <a:effectLst/>
              <a:latin typeface="+mn-lt"/>
              <a:ea typeface="+mn-ea"/>
              <a:cs typeface="+mn-cs"/>
            </a:endParaRPr>
          </a:p>
          <a:p>
            <a:pPr rtl="0"/>
            <a:r>
              <a:rPr lang="en-US" sz="1200" b="0" i="0" kern="1200" dirty="0">
                <a:solidFill>
                  <a:schemeClr val="tx1"/>
                </a:solidFill>
                <a:effectLst/>
                <a:latin typeface="+mn-lt"/>
                <a:ea typeface="+mn-ea"/>
                <a:cs typeface="+mn-cs"/>
              </a:rPr>
              <a:t>Learn more at </a:t>
            </a:r>
            <a:r>
              <a:rPr lang="en-US" dirty="0">
                <a:hlinkClick r:id="rId5"/>
              </a:rPr>
              <a:t>wels.net/psi/</a:t>
            </a:r>
            <a:endParaRPr lang="en-US" sz="1200"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5622041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ladies from the Northwest Wisconsin LWMS circuit (Hali Dessecker, Mickey Bates, and Alaine Sonnenberg) assisted Shining Mountains Lutheran Church in Bozeman, Montana with their Summer Bible Camp June 21-25, 2021. </a:t>
            </a:r>
          </a:p>
        </p:txBody>
      </p:sp>
    </p:spTree>
    <p:extLst>
      <p:ext uri="{BB962C8B-B14F-4D97-AF65-F5344CB8AC3E}">
        <p14:creationId xmlns:p14="http://schemas.microsoft.com/office/powerpoint/2010/main" val="34319941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Mission Journeys, under the leadership of WELS Home Missions, is starting a pilot program to give more individuals the opportunity to share their faith through a long-term volunteer opportunity. Mission Journeys wants to place mission-oriented individuals in strategic locations to assist in forming and developing quality core groups, the building blocks in starting new home missions. A core group is the local group that does the work of meeting, praying, outreach, planning, and evangelism.  </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We’re looking for individuals that love Jesus and can communicate that love with other people. They’ll need patience, flexibility, and a spirit of adventure. This would be a tent ministry, where the individual would have a job outside of the ministry to support themselves. This could include remote work, a local job, or some combination. Mission Journeys, as a part of this pilot project, will work with the individual for possible financial assistance in moving or other expenses.</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Current opportunities include: </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Idaho Falls, Idaho: </a:t>
            </a:r>
            <a:r>
              <a:rPr lang="en-US" sz="1200" dirty="0">
                <a:effectLst/>
                <a:latin typeface="Calibri" panose="020F0502020204030204" pitchFamily="34" charset="0"/>
                <a:ea typeface="Calibri" panose="020F0502020204030204" pitchFamily="34" charset="0"/>
                <a:cs typeface="Times New Roman" panose="02020603050405020304" pitchFamily="18" charset="0"/>
              </a:rPr>
              <a:t>Idaho Falls is located on the western side of Teton National Park. Idaho Falls is a fast-growing area and a hub for the surrounding area. The core group consists of three families.</a:t>
            </a:r>
          </a:p>
          <a:p>
            <a:pPr marL="285750" marR="0" indent="-285750">
              <a:lnSpc>
                <a:spcPct val="107000"/>
              </a:lnSpc>
              <a:spcBef>
                <a:spcPts val="0"/>
              </a:spcBef>
              <a:spcAft>
                <a:spcPts val="800"/>
              </a:spcAft>
              <a:buFont typeface="Arial" panose="020B0604020202020204" pitchFamily="34" charset="0"/>
              <a:buChar cha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Bentonville, Arkansas: </a:t>
            </a:r>
            <a:r>
              <a:rPr lang="en-US" sz="1200" dirty="0">
                <a:effectLst/>
                <a:latin typeface="Calibri" panose="020F0502020204030204" pitchFamily="34" charset="0"/>
                <a:ea typeface="Calibri" panose="020F0502020204030204" pitchFamily="34" charset="0"/>
                <a:cs typeface="Times New Roman" panose="02020603050405020304" pitchFamily="18" charset="0"/>
              </a:rPr>
              <a:t>Bentonville is the home of Walmart, a corporation investing heavily in the community to provide a higher quality of life. The economy is booming for jobs in all job markets. The core group consists of four families.</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WELS Home Missions provides each location with a proven plan on starting. Each location has a home mission counselor to assist in planning and coordinating ministry ideas. The core groups also worship with a pastor twice a month. This pilot program is designed to give an individual with a heart for missions the opportunity to work on the ground floor of a mission start.</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For additional information, please contact Mission Journeys Coordinator, Shannon Bohme, at shannon.bohme@wels.net. </a:t>
            </a:r>
          </a:p>
          <a:p>
            <a:endParaRPr lang="en-US" dirty="0"/>
          </a:p>
        </p:txBody>
      </p:sp>
      <p:sp>
        <p:nvSpPr>
          <p:cNvPr id="4" name="Slide Number Placeholder 3"/>
          <p:cNvSpPr>
            <a:spLocks noGrp="1"/>
          </p:cNvSpPr>
          <p:nvPr>
            <p:ph type="sldNum" sz="quarter" idx="5"/>
          </p:nvPr>
        </p:nvSpPr>
        <p:spPr/>
        <p:txBody>
          <a:bodyPr/>
          <a:lstStyle/>
          <a:p>
            <a:fld id="{9F631A1C-7419-0243-906D-BDC1F643DC46}" type="slidenum">
              <a:rPr lang="en-US" smtClean="0"/>
              <a:t>41</a:t>
            </a:fld>
            <a:endParaRPr lang="en-US"/>
          </a:p>
        </p:txBody>
      </p:sp>
    </p:spTree>
    <p:extLst>
      <p:ext uri="{BB962C8B-B14F-4D97-AF65-F5344CB8AC3E}">
        <p14:creationId xmlns:p14="http://schemas.microsoft.com/office/powerpoint/2010/main" val="40460974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mn-lt"/>
              </a:rPr>
              <a:t>Speakers: </a:t>
            </a:r>
            <a:r>
              <a:rPr lang="en-US" sz="1200" dirty="0">
                <a:latin typeface="+mn-lt"/>
              </a:rPr>
              <a:t>District Mission Board members, Home Missionaries, Mission Counselors, and other Home Missions representatives are willing and able to present on the 100 missions in 10 years initiative at your next church Mission Festival, LWMS circuit rally, school assembly, or small group gathering. Contact your local District Mission Board OR fill out a request at wels.net/speaker-request to find a speaker for your event this fall. </a:t>
            </a:r>
          </a:p>
          <a:p>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Facebook: </a:t>
            </a:r>
            <a:r>
              <a:rPr lang="en-US" sz="1200" b="0" kern="1200" dirty="0">
                <a:solidFill>
                  <a:schemeClr val="tx1"/>
                </a:solidFill>
                <a:effectLst/>
                <a:latin typeface="+mn-lt"/>
                <a:ea typeface="+mn-ea"/>
                <a:cs typeface="+mn-cs"/>
              </a:rPr>
              <a:t>Follow us on Facebook at fb.com/</a:t>
            </a:r>
            <a:r>
              <a:rPr lang="en-US" sz="1200" b="0" kern="1200" dirty="0" err="1">
                <a:solidFill>
                  <a:schemeClr val="tx1"/>
                </a:solidFill>
                <a:effectLst/>
                <a:latin typeface="+mn-lt"/>
                <a:ea typeface="+mn-ea"/>
                <a:cs typeface="+mn-cs"/>
              </a:rPr>
              <a:t>WELSMissions</a:t>
            </a:r>
            <a:r>
              <a:rPr lang="en-US" sz="1200" b="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E-Mails: </a:t>
            </a:r>
            <a:r>
              <a:rPr lang="en-US" sz="1200" b="0" kern="1200" dirty="0">
                <a:solidFill>
                  <a:schemeClr val="tx1"/>
                </a:solidFill>
                <a:effectLst/>
                <a:latin typeface="+mn-lt"/>
                <a:ea typeface="+mn-ea"/>
                <a:cs typeface="+mn-cs"/>
              </a:rPr>
              <a:t>Subscribe to weekly Missions Blogs and quarterly Missions Update E-Newsletters at wels.net/subscribe.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a:lnSpc>
                <a:spcPts val="2040"/>
              </a:lnSpc>
              <a:spcBef>
                <a:spcPts val="0"/>
              </a:spcBef>
              <a:spcAft>
                <a:spcPts val="0"/>
              </a:spcAft>
            </a:pPr>
            <a:r>
              <a:rPr lang="en-US" sz="1200" b="1" kern="1200" dirty="0">
                <a:solidFill>
                  <a:schemeClr val="tx1"/>
                </a:solidFill>
                <a:effectLst/>
                <a:latin typeface="+mn-lt"/>
                <a:ea typeface="+mn-ea"/>
                <a:cs typeface="+mn-cs"/>
              </a:rPr>
              <a:t>Faces of Faith: </a:t>
            </a:r>
            <a:r>
              <a:rPr lang="en-US" sz="1200" dirty="0">
                <a:solidFill>
                  <a:srgbClr val="000000"/>
                </a:solidFill>
                <a:effectLst/>
                <a:latin typeface="+mn-lt"/>
                <a:ea typeface="Times New Roman" panose="02020603050405020304" pitchFamily="18" charset="0"/>
              </a:rPr>
              <a:t>The 5</a:t>
            </a:r>
            <a:r>
              <a:rPr lang="en-US" sz="1200" baseline="30000" dirty="0">
                <a:solidFill>
                  <a:srgbClr val="000000"/>
                </a:solidFill>
                <a:effectLst/>
                <a:latin typeface="+mn-lt"/>
                <a:ea typeface="Times New Roman" panose="02020603050405020304" pitchFamily="18" charset="0"/>
              </a:rPr>
              <a:t>th</a:t>
            </a:r>
            <a:r>
              <a:rPr lang="en-US" sz="1200" dirty="0">
                <a:solidFill>
                  <a:srgbClr val="000000"/>
                </a:solidFill>
                <a:effectLst/>
                <a:latin typeface="+mn-lt"/>
                <a:ea typeface="Times New Roman" panose="02020603050405020304" pitchFamily="18" charset="0"/>
              </a:rPr>
              <a:t> annual edition of </a:t>
            </a:r>
            <a:r>
              <a:rPr lang="en-US" sz="1200" i="1" dirty="0">
                <a:solidFill>
                  <a:srgbClr val="000000"/>
                </a:solidFill>
                <a:effectLst/>
                <a:latin typeface="+mn-lt"/>
                <a:ea typeface="Times New Roman" panose="02020603050405020304" pitchFamily="18" charset="0"/>
              </a:rPr>
              <a:t>Faces of Faith </a:t>
            </a:r>
            <a:r>
              <a:rPr lang="en-US" sz="1200" i="0" dirty="0">
                <a:solidFill>
                  <a:srgbClr val="000000"/>
                </a:solidFill>
                <a:effectLst/>
                <a:latin typeface="+mn-lt"/>
                <a:ea typeface="Times New Roman" panose="02020603050405020304" pitchFamily="18" charset="0"/>
              </a:rPr>
              <a:t>is now available. This is a great overview of the work we’re doing in Home, World, and Joint Missions, and you can learn more about the 100 missions in 10 years initiative in this magazine. </a:t>
            </a:r>
          </a:p>
          <a:p>
            <a:pPr marL="0" marR="0">
              <a:lnSpc>
                <a:spcPts val="2040"/>
              </a:lnSpc>
              <a:spcBef>
                <a:spcPts val="0"/>
              </a:spcBef>
              <a:spcAft>
                <a:spcPts val="0"/>
              </a:spcAft>
            </a:pPr>
            <a:endParaRPr lang="en-US" sz="1200" i="0" dirty="0">
              <a:solidFill>
                <a:srgbClr val="000000"/>
              </a:solidFill>
              <a:effectLst/>
              <a:latin typeface="+mn-lt"/>
              <a:ea typeface="Times New Roman" panose="02020603050405020304" pitchFamily="18" charset="0"/>
            </a:endParaRPr>
          </a:p>
          <a:p>
            <a:pPr marL="0" marR="0" lvl="0" indent="0" algn="l" defTabSz="914400" rtl="0" eaLnBrk="1" fontAlgn="auto" latinLnBrk="0" hangingPunct="1">
              <a:lnSpc>
                <a:spcPts val="2040"/>
              </a:lnSpc>
              <a:spcBef>
                <a:spcPts val="0"/>
              </a:spcBef>
              <a:spcAft>
                <a:spcPts val="0"/>
              </a:spcAft>
              <a:buClrTx/>
              <a:buSzTx/>
              <a:buFontTx/>
              <a:buNone/>
              <a:tabLst/>
              <a:defRPr/>
            </a:pPr>
            <a:r>
              <a:rPr lang="en-US" sz="1200" i="0" dirty="0">
                <a:solidFill>
                  <a:srgbClr val="000000"/>
                </a:solidFill>
                <a:effectLst/>
                <a:latin typeface="+mn-lt"/>
                <a:ea typeface="Times New Roman" panose="02020603050405020304" pitchFamily="18" charset="0"/>
              </a:rPr>
              <a:t>It is </a:t>
            </a:r>
            <a:r>
              <a:rPr lang="en-US" sz="1200" dirty="0">
                <a:solidFill>
                  <a:srgbClr val="000000"/>
                </a:solidFill>
                <a:effectLst/>
                <a:latin typeface="+mn-lt"/>
                <a:ea typeface="Times New Roman" panose="02020603050405020304" pitchFamily="18" charset="0"/>
              </a:rPr>
              <a:t>available online and by request at </a:t>
            </a:r>
            <a:r>
              <a:rPr lang="en-US" sz="1200" b="1" dirty="0">
                <a:solidFill>
                  <a:srgbClr val="000000"/>
                </a:solidFill>
                <a:effectLst/>
                <a:latin typeface="+mn-lt"/>
                <a:ea typeface="Times New Roman" panose="02020603050405020304" pitchFamily="18" charset="0"/>
              </a:rPr>
              <a:t>wels.net/</a:t>
            </a:r>
            <a:r>
              <a:rPr lang="en-US" sz="1200" b="1" dirty="0" err="1">
                <a:solidFill>
                  <a:srgbClr val="000000"/>
                </a:solidFill>
                <a:effectLst/>
                <a:latin typeface="+mn-lt"/>
                <a:ea typeface="Times New Roman" panose="02020603050405020304" pitchFamily="18" charset="0"/>
              </a:rPr>
              <a:t>facesoffaith</a:t>
            </a:r>
            <a:r>
              <a:rPr lang="en-US" sz="1200" dirty="0">
                <a:solidFill>
                  <a:srgbClr val="000000"/>
                </a:solidFill>
                <a:effectLst/>
                <a:latin typeface="+mn-lt"/>
                <a:ea typeface="Times New Roman" panose="02020603050405020304" pitchFamily="18" charset="0"/>
              </a:rPr>
              <a:t>.</a:t>
            </a:r>
            <a:r>
              <a:rPr lang="en-US" sz="1200" dirty="0">
                <a:solidFill>
                  <a:schemeClr val="tx1"/>
                </a:solidFill>
                <a:effectLst/>
                <a:latin typeface="+mn-lt"/>
                <a:ea typeface="Times New Roman" panose="02020603050405020304" pitchFamily="18" charset="0"/>
              </a:rPr>
              <a:t> </a:t>
            </a:r>
            <a:r>
              <a:rPr lang="en-US" sz="1200" dirty="0">
                <a:solidFill>
                  <a:srgbClr val="000000"/>
                </a:solidFill>
                <a:effectLst/>
                <a:latin typeface="+mn-lt"/>
                <a:ea typeface="Times New Roman" panose="02020603050405020304" pitchFamily="18" charset="0"/>
              </a:rPr>
              <a:t>Any congregation OR LWMS circuit is welcome to request up to 50 copies of the magazine, and we are also offering large home and world mission maps (24” x 36”) free of charge. Note – Faces of Faith is automatically sent to any congregation hosting a Mission Festival. </a:t>
            </a: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42</a:t>
            </a:fld>
            <a:endParaRPr lang="en-US"/>
          </a:p>
        </p:txBody>
      </p:sp>
    </p:spTree>
    <p:extLst>
      <p:ext uri="{BB962C8B-B14F-4D97-AF65-F5344CB8AC3E}">
        <p14:creationId xmlns:p14="http://schemas.microsoft.com/office/powerpoint/2010/main" val="11994557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1200" dirty="0">
                <a:solidFill>
                  <a:srgbClr val="000000"/>
                </a:solidFill>
                <a:effectLst/>
                <a:latin typeface="+mn-lt"/>
                <a:ea typeface="Times New Roman" panose="02020603050405020304" pitchFamily="18" charset="0"/>
              </a:rPr>
              <a:t>Taste of Missions was held on Saturday, June 11, 2022, at Wisconsin Lutheran Seminary in Mequon, Wis. We kicked off the day by </a:t>
            </a:r>
            <a:r>
              <a:rPr lang="en-US" sz="1200" b="0" dirty="0">
                <a:solidFill>
                  <a:srgbClr val="000000"/>
                </a:solidFill>
                <a:effectLst/>
                <a:latin typeface="+mn-lt"/>
                <a:ea typeface="Times New Roman" panose="02020603050405020304" pitchFamily="18" charset="0"/>
              </a:rPr>
              <a:t>commissioning 6 new missionaries during a special worship service: </a:t>
            </a:r>
            <a:r>
              <a:rPr lang="en-US" sz="1200" b="0" dirty="0">
                <a:solidFill>
                  <a:srgbClr val="E97B3B"/>
                </a:solidFill>
                <a:effectLst/>
                <a:latin typeface="+mn-lt"/>
              </a:rPr>
              <a:t>Keegan Dowling and Benjamin Foxen (One Africa Team)</a:t>
            </a:r>
            <a:r>
              <a:rPr lang="en-US" sz="1200" b="0" dirty="0">
                <a:solidFill>
                  <a:schemeClr val="tx1"/>
                </a:solidFill>
                <a:effectLst/>
                <a:latin typeface="+mn-lt"/>
              </a:rPr>
              <a:t>, </a:t>
            </a:r>
            <a:r>
              <a:rPr lang="en-US" sz="1200" b="0" dirty="0">
                <a:solidFill>
                  <a:srgbClr val="E97B3B"/>
                </a:solidFill>
                <a:effectLst/>
                <a:latin typeface="+mn-lt"/>
              </a:rPr>
              <a:t>Conifer Berg (London and the U.K.), Samuel Lor (Campus Ministry in Minneapolis, Minn.), Joel Prange (Amazing Grace, Dickinson, N.D.), and Thomas Welch (Campus Ministry in Houghton, Mich.). After fellowship and some ethnic food samples from food trucks, afternoon presentations began in the outdoor tent, including </a:t>
            </a:r>
            <a:r>
              <a:rPr lang="en-US" sz="1200" b="0" i="0" dirty="0">
                <a:solidFill>
                  <a:srgbClr val="000000"/>
                </a:solidFill>
                <a:effectLst/>
                <a:latin typeface="+mn-lt"/>
              </a:rPr>
              <a:t>Home and World Missions Headlines, Moments with Missionaries video updates, and two Q&amp;A panels.</a:t>
            </a:r>
            <a:endParaRPr lang="en-US" sz="1200" b="0" dirty="0">
              <a:effectLst/>
              <a:latin typeface="+mn-lt"/>
              <a:ea typeface="Calibri" panose="020F0502020204030204" pitchFamily="34" charset="0"/>
            </a:endParaRPr>
          </a:p>
          <a:p>
            <a:pPr marL="0" marR="0">
              <a:spcBef>
                <a:spcPts val="0"/>
              </a:spcBef>
              <a:spcAft>
                <a:spcPts val="0"/>
              </a:spcAft>
            </a:pPr>
            <a:r>
              <a:rPr lang="en-US" sz="1200" dirty="0">
                <a:effectLst/>
                <a:latin typeface="+mn-lt"/>
                <a:ea typeface="Times New Roman" panose="02020603050405020304" pitchFamily="18" charset="0"/>
              </a:rPr>
              <a:t> </a:t>
            </a:r>
            <a:endParaRPr lang="en-US" sz="1200" dirty="0">
              <a:effectLst/>
              <a:latin typeface="+mn-lt"/>
              <a:ea typeface="Calibri" panose="020F0502020204030204" pitchFamily="34" charset="0"/>
            </a:endParaRPr>
          </a:p>
          <a:p>
            <a:pPr marL="0" marR="0">
              <a:lnSpc>
                <a:spcPts val="2100"/>
              </a:lnSpc>
              <a:spcBef>
                <a:spcPts val="0"/>
              </a:spcBef>
              <a:spcAft>
                <a:spcPts val="0"/>
              </a:spcAft>
            </a:pPr>
            <a:r>
              <a:rPr lang="en-US" sz="1200" dirty="0">
                <a:solidFill>
                  <a:srgbClr val="000000"/>
                </a:solidFill>
                <a:effectLst/>
                <a:latin typeface="+mn-lt"/>
                <a:ea typeface="Times New Roman" panose="02020603050405020304" pitchFamily="18" charset="0"/>
              </a:rPr>
              <a:t>View the recorded livestream presentations, extra Moments with Missionaries videos, and recipes and cooking tutorials at </a:t>
            </a:r>
            <a:r>
              <a:rPr lang="en-US" sz="1200" u="sng" dirty="0">
                <a:solidFill>
                  <a:srgbClr val="990000"/>
                </a:solidFill>
                <a:effectLst/>
                <a:latin typeface="+mn-lt"/>
                <a:ea typeface="Times New Roman" panose="02020603050405020304" pitchFamily="18" charset="0"/>
                <a:hlinkClick r:id="rId3"/>
              </a:rPr>
              <a:t>tasteofmissions.com</a:t>
            </a:r>
            <a:r>
              <a:rPr lang="en-US" sz="1200" dirty="0">
                <a:solidFill>
                  <a:srgbClr val="000000"/>
                </a:solidFill>
                <a:effectLst/>
                <a:latin typeface="+mn-lt"/>
                <a:ea typeface="Times New Roman" panose="02020603050405020304" pitchFamily="18" charset="0"/>
              </a:rPr>
              <a:t>! These would be great content to show at an upcoming Mission Festival, on your church’s social media account, or emailed out to members. </a:t>
            </a:r>
          </a:p>
          <a:p>
            <a:pPr marL="0" marR="0">
              <a:lnSpc>
                <a:spcPts val="2100"/>
              </a:lnSpc>
              <a:spcBef>
                <a:spcPts val="0"/>
              </a:spcBef>
              <a:spcAft>
                <a:spcPts val="0"/>
              </a:spcAft>
            </a:pPr>
            <a:endParaRPr lang="en-US" sz="1200" dirty="0">
              <a:solidFill>
                <a:srgbClr val="000000"/>
              </a:solidFill>
              <a:effectLst/>
              <a:latin typeface="+mn-lt"/>
              <a:ea typeface="Calibri" panose="020F0502020204030204" pitchFamily="34" charset="0"/>
            </a:endParaRPr>
          </a:p>
          <a:p>
            <a:pPr marL="0" marR="0">
              <a:lnSpc>
                <a:spcPts val="2100"/>
              </a:lnSpc>
              <a:spcBef>
                <a:spcPts val="0"/>
              </a:spcBef>
              <a:spcAft>
                <a:spcPts val="0"/>
              </a:spcAft>
            </a:pPr>
            <a:r>
              <a:rPr lang="en-US" sz="1200" b="1" dirty="0">
                <a:solidFill>
                  <a:srgbClr val="000000"/>
                </a:solidFill>
                <a:effectLst/>
                <a:latin typeface="+mn-lt"/>
                <a:ea typeface="Calibri" panose="020F0502020204030204" pitchFamily="34" charset="0"/>
              </a:rPr>
              <a:t>Save the date for next year’s event: June 10, 2023</a:t>
            </a:r>
            <a:endParaRPr lang="en-US" sz="1200" b="1"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43</a:t>
            </a:fld>
            <a:endParaRPr lang="en-US"/>
          </a:p>
        </p:txBody>
      </p:sp>
    </p:spTree>
    <p:extLst>
      <p:ext uri="{BB962C8B-B14F-4D97-AF65-F5344CB8AC3E}">
        <p14:creationId xmlns:p14="http://schemas.microsoft.com/office/powerpoint/2010/main" val="40108999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b="1" kern="1200" dirty="0">
                <a:solidFill>
                  <a:schemeClr val="tx1"/>
                </a:solidFill>
                <a:effectLst/>
                <a:latin typeface="+mn-lt"/>
                <a:ea typeface="+mn-ea"/>
                <a:cs typeface="+mn-cs"/>
              </a:rPr>
              <a:t>Pray. </a:t>
            </a:r>
            <a:r>
              <a:rPr lang="en-US" sz="1200" b="0" kern="1200" dirty="0">
                <a:solidFill>
                  <a:schemeClr val="tx1"/>
                </a:solidFill>
                <a:effectLst/>
                <a:latin typeface="+mn-lt"/>
                <a:ea typeface="+mn-ea"/>
                <a:cs typeface="+mn-cs"/>
              </a:rPr>
              <a:t>Ask God for more opportunities to reach those who don’t know Jesus Christ as their Savior from sin. </a:t>
            </a:r>
            <a:endParaRPr lang="en-US" sz="1200" b="1" kern="1200" dirty="0">
              <a:solidFill>
                <a:schemeClr val="tx1"/>
              </a:solidFill>
              <a:effectLst/>
              <a:latin typeface="+mn-lt"/>
              <a:ea typeface="+mn-ea"/>
              <a:cs typeface="+mn-cs"/>
            </a:endParaRPr>
          </a:p>
          <a:p>
            <a:pPr marL="0" lvl="0" indent="0">
              <a:buFont typeface="Arial" panose="020B0604020202020204" pitchFamily="34" charset="0"/>
              <a:buNone/>
            </a:pPr>
            <a:endParaRPr lang="en-US" sz="1200" b="1" kern="1200" dirty="0">
              <a:solidFill>
                <a:schemeClr val="tx1"/>
              </a:solidFill>
              <a:effectLst/>
              <a:latin typeface="+mn-lt"/>
              <a:ea typeface="+mn-ea"/>
              <a:cs typeface="+mn-cs"/>
            </a:endParaRPr>
          </a:p>
          <a:p>
            <a:pPr marL="0" lvl="0" indent="0">
              <a:buFont typeface="Arial" panose="020B0604020202020204" pitchFamily="34" charset="0"/>
              <a:buNone/>
            </a:pPr>
            <a:r>
              <a:rPr lang="en-US" sz="1200" b="1" kern="1200" dirty="0">
                <a:solidFill>
                  <a:schemeClr val="tx1"/>
                </a:solidFill>
                <a:effectLst/>
                <a:latin typeface="+mn-lt"/>
                <a:ea typeface="+mn-ea"/>
                <a:cs typeface="+mn-cs"/>
              </a:rPr>
              <a:t>Share. </a:t>
            </a:r>
            <a:r>
              <a:rPr lang="en-US" sz="1200" b="0" kern="1200" dirty="0">
                <a:solidFill>
                  <a:schemeClr val="tx1"/>
                </a:solidFill>
                <a:effectLst/>
                <a:latin typeface="+mn-lt"/>
                <a:ea typeface="+mn-ea"/>
                <a:cs typeface="+mn-cs"/>
              </a:rPr>
              <a:t>Tell others about the work WELS is doing in the United States and around the world. </a:t>
            </a:r>
            <a:endParaRPr lang="en-US" sz="1200" b="1" kern="1200" dirty="0">
              <a:solidFill>
                <a:schemeClr val="tx1"/>
              </a:solidFill>
              <a:effectLst/>
              <a:latin typeface="+mn-lt"/>
              <a:ea typeface="+mn-ea"/>
              <a:cs typeface="+mn-cs"/>
            </a:endParaRPr>
          </a:p>
          <a:p>
            <a:pPr marL="0" lvl="0" indent="0">
              <a:buFont typeface="Arial" panose="020B0604020202020204" pitchFamily="34" charset="0"/>
              <a:buNone/>
            </a:pPr>
            <a:endParaRPr lang="en-US" sz="1200" b="1" kern="1200" dirty="0">
              <a:solidFill>
                <a:schemeClr val="tx1"/>
              </a:solidFill>
              <a:effectLst/>
              <a:latin typeface="+mn-lt"/>
              <a:ea typeface="+mn-ea"/>
              <a:cs typeface="+mn-cs"/>
            </a:endParaRPr>
          </a:p>
          <a:p>
            <a:pPr marL="0" lvl="0" indent="0">
              <a:buFont typeface="Arial" panose="020B0604020202020204" pitchFamily="34" charset="0"/>
              <a:buNone/>
            </a:pPr>
            <a:r>
              <a:rPr lang="en-US" sz="1200" b="1" kern="1200" dirty="0">
                <a:solidFill>
                  <a:schemeClr val="tx1"/>
                </a:solidFill>
                <a:effectLst/>
                <a:latin typeface="+mn-lt"/>
                <a:ea typeface="+mn-ea"/>
                <a:cs typeface="+mn-cs"/>
              </a:rPr>
              <a:t>Discover. </a:t>
            </a:r>
            <a:r>
              <a:rPr lang="en-US" sz="1200" b="0" kern="1200" dirty="0">
                <a:solidFill>
                  <a:schemeClr val="tx1"/>
                </a:solidFill>
                <a:effectLst/>
                <a:latin typeface="+mn-lt"/>
                <a:ea typeface="+mn-ea"/>
                <a:cs typeface="+mn-cs"/>
              </a:rPr>
              <a:t>Subscribe to weekly Missions Blogs and quarterly Missions Update E-Newsletters at wels.net/subscribe and follow us on Facebook at fb.com/</a:t>
            </a:r>
            <a:r>
              <a:rPr lang="en-US" sz="1200" b="0" kern="1200" dirty="0" err="1">
                <a:solidFill>
                  <a:schemeClr val="tx1"/>
                </a:solidFill>
                <a:effectLst/>
                <a:latin typeface="+mn-lt"/>
                <a:ea typeface="+mn-ea"/>
                <a:cs typeface="+mn-cs"/>
              </a:rPr>
              <a:t>WELSMissions</a:t>
            </a:r>
            <a:r>
              <a:rPr lang="en-US" sz="1200" b="0" kern="1200" dirty="0">
                <a:solidFill>
                  <a:schemeClr val="tx1"/>
                </a:solidFill>
                <a:effectLst/>
                <a:latin typeface="+mn-lt"/>
                <a:ea typeface="+mn-ea"/>
                <a:cs typeface="+mn-cs"/>
              </a:rPr>
              <a:t>. Learn more at wels.net/missions or e-mail missionspromotions@wels.net with questions. </a:t>
            </a:r>
            <a:endParaRPr lang="en-US" sz="1200" b="1" kern="1200" dirty="0">
              <a:solidFill>
                <a:schemeClr val="tx1"/>
              </a:solidFill>
              <a:effectLst/>
              <a:latin typeface="+mn-lt"/>
              <a:ea typeface="+mn-ea"/>
              <a:cs typeface="+mn-cs"/>
            </a:endParaRPr>
          </a:p>
          <a:p>
            <a:pPr marL="0" lvl="0" indent="0">
              <a:buFont typeface="Arial" panose="020B0604020202020204" pitchFamily="34" charset="0"/>
              <a:buNone/>
            </a:pPr>
            <a:endParaRPr lang="en-US" sz="1200" b="1" kern="1200" dirty="0">
              <a:solidFill>
                <a:schemeClr val="tx1"/>
              </a:solidFill>
              <a:effectLst/>
              <a:latin typeface="+mn-lt"/>
              <a:ea typeface="+mn-ea"/>
              <a:cs typeface="+mn-cs"/>
            </a:endParaRPr>
          </a:p>
          <a:p>
            <a:pPr marL="0" lvl="0" indent="0">
              <a:buFont typeface="Arial" panose="020B0604020202020204" pitchFamily="34" charset="0"/>
              <a:buNone/>
            </a:pPr>
            <a:r>
              <a:rPr lang="en-US" sz="1200" b="1" kern="1200" dirty="0">
                <a:solidFill>
                  <a:schemeClr val="tx1"/>
                </a:solidFill>
                <a:effectLst/>
                <a:latin typeface="+mn-lt"/>
                <a:ea typeface="+mn-ea"/>
                <a:cs typeface="+mn-cs"/>
              </a:rPr>
              <a:t>GIVE – </a:t>
            </a:r>
            <a:r>
              <a:rPr lang="en-US" sz="1200" b="0" kern="1200" dirty="0">
                <a:solidFill>
                  <a:schemeClr val="tx1"/>
                </a:solidFill>
                <a:effectLst/>
                <a:latin typeface="+mn-lt"/>
                <a:ea typeface="+mn-ea"/>
                <a:cs typeface="+mn-cs"/>
              </a:rPr>
              <a:t>Visit wels.net/give or mail checks with your preferred mission designation (e.g. Home or World Missions) in the memo field to:</a:t>
            </a:r>
          </a:p>
          <a:p>
            <a:pPr marL="457200" lvl="1" indent="0">
              <a:buFont typeface="Arial" panose="020B0604020202020204" pitchFamily="34" charset="0"/>
              <a:buNone/>
            </a:pPr>
            <a:r>
              <a:rPr lang="en-US" sz="1200" b="0" kern="1200" dirty="0">
                <a:solidFill>
                  <a:schemeClr val="tx1"/>
                </a:solidFill>
                <a:effectLst/>
                <a:latin typeface="+mn-lt"/>
                <a:ea typeface="+mn-ea"/>
                <a:cs typeface="+mn-cs"/>
              </a:rPr>
              <a:t>WELS, Attn. Gift Processing</a:t>
            </a:r>
          </a:p>
          <a:p>
            <a:pPr marL="457200" lvl="1" indent="0">
              <a:buFont typeface="Arial" panose="020B0604020202020204" pitchFamily="34" charset="0"/>
              <a:buNone/>
            </a:pPr>
            <a:r>
              <a:rPr lang="en-US" sz="1200" b="0" kern="1200" dirty="0">
                <a:solidFill>
                  <a:schemeClr val="tx1"/>
                </a:solidFill>
                <a:effectLst/>
                <a:latin typeface="+mn-lt"/>
                <a:ea typeface="+mn-ea"/>
                <a:cs typeface="+mn-cs"/>
              </a:rPr>
              <a:t>N16W23377 Stone Ridge Drive</a:t>
            </a:r>
          </a:p>
          <a:p>
            <a:pPr marL="457200" lvl="1" indent="0">
              <a:buFont typeface="Arial" panose="020B0604020202020204" pitchFamily="34" charset="0"/>
              <a:buNone/>
            </a:pPr>
            <a:r>
              <a:rPr lang="en-US" sz="1200" b="0" kern="1200" dirty="0">
                <a:solidFill>
                  <a:schemeClr val="tx1"/>
                </a:solidFill>
                <a:effectLst/>
                <a:latin typeface="+mn-lt"/>
                <a:ea typeface="+mn-ea"/>
                <a:cs typeface="+mn-cs"/>
              </a:rPr>
              <a:t>Waukesha, WI 53188</a:t>
            </a:r>
          </a:p>
        </p:txBody>
      </p:sp>
    </p:spTree>
    <p:extLst>
      <p:ext uri="{BB962C8B-B14F-4D97-AF65-F5344CB8AC3E}">
        <p14:creationId xmlns:p14="http://schemas.microsoft.com/office/powerpoint/2010/main" val="18902431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60179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a:lnSpc>
                <a:spcPct val="107000"/>
              </a:lnSpc>
              <a:spcBef>
                <a:spcPts val="0"/>
              </a:spcBef>
              <a:spcAft>
                <a:spcPts val="0"/>
              </a:spcAft>
            </a:pPr>
            <a:r>
              <a:rPr lang="en-US" sz="1200" dirty="0">
                <a:solidFill>
                  <a:srgbClr val="050505"/>
                </a:solidFill>
                <a:effectLst/>
                <a:latin typeface="+mn-lt"/>
                <a:ea typeface="Times New Roman" panose="02020603050405020304" pitchFamily="18" charset="0"/>
                <a:cs typeface="Segoe UI Historic" panose="020B0502040204020203" pitchFamily="34" charset="0"/>
              </a:rPr>
              <a:t>In Rev. David Bivens accepted the call to serve as professor of New Testament and Homiletics at Wisconsin Lutheran Seminary in 2020. He then accepted the call to serve as half time PSI professor, half time New Testament and Homiletics professor in October 2021. </a:t>
            </a:r>
          </a:p>
          <a:p>
            <a:pPr marL="0" marR="0">
              <a:lnSpc>
                <a:spcPct val="107000"/>
              </a:lnSpc>
              <a:spcBef>
                <a:spcPts val="0"/>
              </a:spcBef>
              <a:spcAft>
                <a:spcPts val="0"/>
              </a:spcAft>
            </a:pPr>
            <a:endParaRPr lang="en-US" sz="12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050505"/>
                </a:solidFill>
                <a:effectLst/>
                <a:latin typeface="+mn-lt"/>
                <a:ea typeface="Times New Roman" panose="02020603050405020304" pitchFamily="18" charset="0"/>
                <a:cs typeface="Segoe UI Historic" panose="020B0502040204020203" pitchFamily="34" charset="0"/>
              </a:rPr>
              <a:t>Prof. Bivens served as a missionary to Brazil in </a:t>
            </a:r>
            <a:r>
              <a:rPr lang="en-US" sz="1200" dirty="0" err="1">
                <a:solidFill>
                  <a:srgbClr val="050505"/>
                </a:solidFill>
                <a:effectLst/>
                <a:latin typeface="+mn-lt"/>
                <a:ea typeface="Times New Roman" panose="02020603050405020304" pitchFamily="18" charset="0"/>
                <a:cs typeface="Segoe UI Historic" panose="020B0502040204020203" pitchFamily="34" charset="0"/>
              </a:rPr>
              <a:t>Gravatai</a:t>
            </a:r>
            <a:r>
              <a:rPr lang="en-US" sz="1200" dirty="0">
                <a:solidFill>
                  <a:srgbClr val="050505"/>
                </a:solidFill>
                <a:effectLst/>
                <a:latin typeface="+mn-lt"/>
                <a:ea typeface="Times New Roman" panose="02020603050405020304" pitchFamily="18" charset="0"/>
                <a:cs typeface="Segoe UI Historic" panose="020B0502040204020203" pitchFamily="34" charset="0"/>
              </a:rPr>
              <a:t>, Rio Grande do Sul, for six years and as pastor of Christ the Lord, Houston, and Divine Savior, Sienna, Texas for 11 years. Divine Savior began as a second campus of Christ the Lord and officially became a separate daughter congregation in 2018. Prof. Bivens has also served as chairman of the Administrative Committee for African Missions since 2017. Bivens, a 2003 WLS graduate, and his wife, Brandi, have three children.</a:t>
            </a:r>
            <a:endParaRPr lang="en-US" sz="1200" dirty="0">
              <a:effectLst/>
              <a:latin typeface="+mn-lt"/>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910773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i="1" dirty="0"/>
              <a:t>Hispanic Ministry: </a:t>
            </a:r>
            <a:r>
              <a:rPr lang="en-US" sz="1200" b="0" i="0" u="none" strike="noStrike" kern="1200" baseline="0" dirty="0">
                <a:solidFill>
                  <a:schemeClr val="tx1"/>
                </a:solidFill>
                <a:latin typeface="+mn-lt"/>
                <a:ea typeface="+mn-ea"/>
                <a:cs typeface="+mn-cs"/>
              </a:rPr>
              <a:t>Currently 140 WELS congregations serve a Hispanic population in some form (Bilingual or Spanish worship services, Spanish Bible classes, ESL classes, etc.) Many of these congregations are also working with the Latin America missions team to bring the gospel back to their country of origin. Learn more at </a:t>
            </a:r>
            <a:r>
              <a:rPr lang="en-US" dirty="0">
                <a:hlinkClick r:id="rId3"/>
              </a:rPr>
              <a:t>wels.net/</a:t>
            </a:r>
            <a:r>
              <a:rPr lang="en-US" dirty="0" err="1">
                <a:hlinkClick r:id="rId3"/>
              </a:rPr>
              <a:t>hispanic</a:t>
            </a:r>
            <a:r>
              <a:rPr lang="en-US" dirty="0">
                <a:hlinkClick r:id="rId3"/>
              </a:rPr>
              <a:t>/</a:t>
            </a:r>
            <a:endParaRPr lang="en-US" b="1" dirty="0"/>
          </a:p>
          <a:p>
            <a:endParaRPr lang="en-US" dirty="0"/>
          </a:p>
        </p:txBody>
      </p:sp>
    </p:spTree>
    <p:extLst>
      <p:ext uri="{BB962C8B-B14F-4D97-AF65-F5344CB8AC3E}">
        <p14:creationId xmlns:p14="http://schemas.microsoft.com/office/powerpoint/2010/main" val="731652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Pictured: </a:t>
            </a:r>
            <a:r>
              <a:rPr lang="en-US" b="0" dirty="0"/>
              <a:t>Celebrating </a:t>
            </a:r>
            <a:r>
              <a:rPr lang="en-US" b="0" dirty="0" err="1"/>
              <a:t>Cumpleaños</a:t>
            </a:r>
            <a:r>
              <a:rPr lang="en-US" b="0" dirty="0"/>
              <a:t> </a:t>
            </a:r>
            <a:r>
              <a:rPr lang="en-US" b="0" dirty="0" err="1"/>
              <a:t>en</a:t>
            </a:r>
            <a:r>
              <a:rPr lang="en-US" b="0" dirty="0"/>
              <a:t> Cristo (Jesus Birthday) at S</a:t>
            </a:r>
            <a:r>
              <a:rPr lang="en-US" dirty="0"/>
              <a:t>anto Tomas in Phoenix, AZ. Santo Tomas is served by a bilingual Anglo pastor (Thomas </a:t>
            </a:r>
            <a:r>
              <a:rPr lang="en-US" dirty="0" err="1"/>
              <a:t>Zimdars</a:t>
            </a:r>
            <a:r>
              <a:rPr lang="en-US" dirty="0"/>
              <a:t>) and a Hispanic pastor (Francisco </a:t>
            </a:r>
            <a:r>
              <a:rPr lang="en-US" dirty="0" err="1"/>
              <a:t>Cossio</a:t>
            </a:r>
            <a:r>
              <a:rPr lang="en-US" dirty="0"/>
              <a:t>) </a:t>
            </a:r>
          </a:p>
          <a:p>
            <a:endParaRPr lang="en-US" dirty="0"/>
          </a:p>
          <a:p>
            <a:r>
              <a:rPr lang="en-US" b="1" dirty="0"/>
              <a:t>Hispanic Ministry – Stats: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Hispanic Souls: 2,450</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Congregations serving Hispanic people: 140</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Spanish worship services held every weekend: 18</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Weekly Spanish Bible classes (in congregations that do not have Spanish worship): 15</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Congregations with bilingual vicars: 2</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Congregations receiving Hispanic outreach assistance from students at Wisconsin Lutheran Seminary: 2</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Congregations receiving Home Missions financial subsidy for Hispanic outreach: 7</a:t>
            </a:r>
            <a:endParaRPr lang="en-US" dirty="0"/>
          </a:p>
          <a:p>
            <a:endParaRPr lang="en-US" dirty="0"/>
          </a:p>
        </p:txBody>
      </p:sp>
    </p:spTree>
    <p:extLst>
      <p:ext uri="{BB962C8B-B14F-4D97-AF65-F5344CB8AC3E}">
        <p14:creationId xmlns:p14="http://schemas.microsoft.com/office/powerpoint/2010/main" val="12512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 Timothy Otto (center) was installed as bi-lingual pastor at St. John in St. Paul, MN on June 19, 2022. St. John was approved to receive financial support in April 2022 to serve the sizable Hispanic population in the area. The church is located right next to the Mexican Consulate, a portion of their facility is being rented by a Latino service organization, and there is already a Spanish women’s Bible study being led by a pastor’s wife who also works for a pregnancy resource center that’s housed there.</a:t>
            </a:r>
          </a:p>
        </p:txBody>
      </p:sp>
    </p:spTree>
    <p:extLst>
      <p:ext uri="{BB962C8B-B14F-4D97-AF65-F5344CB8AC3E}">
        <p14:creationId xmlns:p14="http://schemas.microsoft.com/office/powerpoint/2010/main" val="1599330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Many Hispanic ministries end up being approved as Home Missions enhancements, which means they are granted funding to enhance their current church’s ministry. For Hispanic ministry specifically, funding is often granted for three years to call a bilingual or Hispanic pastor to lead the ministry, with the hopes that the church takes over financial support in three years when subsidy runs out.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Pictured: EIO (English Improvement </a:t>
            </a:r>
            <a:r>
              <a:rPr lang="en-US" sz="1200" kern="1200" dirty="0">
                <a:solidFill>
                  <a:schemeClr val="tx1"/>
                </a:solidFill>
                <a:effectLst/>
                <a:highlight>
                  <a:srgbClr val="FFFF00"/>
                </a:highlight>
                <a:latin typeface="+mn-lt"/>
                <a:ea typeface="+mn-ea"/>
                <a:cs typeface="+mn-cs"/>
              </a:rPr>
              <a:t>Opportunity) class at Immanuel in Waukegan, IL. They were granted Home Missions status in 2017 as an enhancement in order to call their current bilingual pastor. They became self-supporting in 2020. </a:t>
            </a:r>
            <a:endParaRPr lang="en-US" dirty="0">
              <a:highlight>
                <a:srgbClr val="FFFF00"/>
              </a:highlight>
            </a:endParaRPr>
          </a:p>
        </p:txBody>
      </p:sp>
    </p:spTree>
    <p:extLst>
      <p:ext uri="{BB962C8B-B14F-4D97-AF65-F5344CB8AC3E}">
        <p14:creationId xmlns:p14="http://schemas.microsoft.com/office/powerpoint/2010/main" val="4230385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10827EDA-D547-4C8B-A2FD-FD59FE61F61C}" type="datetimeFigureOut">
              <a:rPr lang="en-US" smtClean="0">
                <a:solidFill>
                  <a:prstClr val="black">
                    <a:tint val="75000"/>
                  </a:prstClr>
                </a:solidFill>
              </a:rPr>
              <a:pPr>
                <a:defRPr/>
              </a:pPr>
              <a:t>11/2/2022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B414FC66-B231-42BF-BC67-ABE8AE0FD8E5}"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F436216-5B8D-4CBC-B9D6-6A34CF6ADE96}" type="datetimeFigureOut">
              <a:rPr lang="en-US" smtClean="0">
                <a:solidFill>
                  <a:prstClr val="black">
                    <a:tint val="75000"/>
                  </a:prstClr>
                </a:solidFill>
              </a:rPr>
              <a:pPr>
                <a:defRPr/>
              </a:pPr>
              <a:t>11/2/2022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81F1092-FD04-4C31-88E2-C8E2348770AF}"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49C552B1-49CA-4BC2-95E6-98337AD9E2A5}" type="datetimeFigureOut">
              <a:rPr lang="en-US" smtClean="0">
                <a:solidFill>
                  <a:prstClr val="black">
                    <a:tint val="75000"/>
                  </a:prstClr>
                </a:solidFill>
              </a:rPr>
              <a:pPr>
                <a:defRPr/>
              </a:pPr>
              <a:t>11/2/2022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20EF862-1507-441D-AF79-48B39C10F228}"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8196080-B505-47A6-A278-F6A016852389}" type="datetimeFigureOut">
              <a:rPr lang="en-US" smtClean="0">
                <a:solidFill>
                  <a:prstClr val="black">
                    <a:tint val="75000"/>
                  </a:prstClr>
                </a:solidFill>
              </a:rPr>
              <a:pPr>
                <a:defRPr/>
              </a:pPr>
              <a:t>11/2/2022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BDF2598A-7889-4DCF-B841-F14C501D5475}"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809BFAC-4BBB-4C6E-99B2-C012F7FFE41B}" type="datetimeFigureOut">
              <a:rPr lang="en-US" smtClean="0">
                <a:solidFill>
                  <a:prstClr val="black">
                    <a:tint val="75000"/>
                  </a:prstClr>
                </a:solidFill>
              </a:rPr>
              <a:pPr>
                <a:defRPr/>
              </a:pPr>
              <a:t>11/2/2022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2B4D833-A80A-4603-880B-7991995A34C2}"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C0602687-336C-477A-B858-210060FDD163}" type="datetimeFigureOut">
              <a:rPr lang="en-US" smtClean="0">
                <a:solidFill>
                  <a:prstClr val="black">
                    <a:tint val="75000"/>
                  </a:prstClr>
                </a:solidFill>
              </a:rPr>
              <a:pPr>
                <a:defRPr/>
              </a:pPr>
              <a:t>11/2/2022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6E30899-3768-4191-B019-F31DA4865F92}"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DBAC8912-E195-4787-A03C-CD408178B1FE}" type="datetimeFigureOut">
              <a:rPr lang="en-US" smtClean="0">
                <a:solidFill>
                  <a:prstClr val="black">
                    <a:tint val="75000"/>
                  </a:prstClr>
                </a:solidFill>
              </a:rPr>
              <a:pPr>
                <a:defRPr/>
              </a:pPr>
              <a:t>11/2/2022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FFFB3C7-AB24-4F99-B609-7FF3FF7BB8EC}"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8B87C63E-325F-4276-B168-B8D16E139F00}" type="datetimeFigureOut">
              <a:rPr lang="en-US" smtClean="0">
                <a:solidFill>
                  <a:prstClr val="black">
                    <a:tint val="75000"/>
                  </a:prstClr>
                </a:solidFill>
              </a:rPr>
              <a:pPr>
                <a:defRPr/>
              </a:pPr>
              <a:t>11/2/2022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D37A2A96-321C-4F3F-9ACC-C3285E1F9C7E}"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EBE23E5F-0F4E-4193-BDCC-DFF104C120FA}" type="datetimeFigureOut">
              <a:rPr lang="en-US" smtClean="0">
                <a:solidFill>
                  <a:prstClr val="black">
                    <a:tint val="75000"/>
                  </a:prstClr>
                </a:solidFill>
              </a:rPr>
              <a:pPr>
                <a:defRPr/>
              </a:pPr>
              <a:t>11/2/2022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4D2839B2-26AF-429D-B53F-8DE884065E97}"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707BB07-8012-4CC8-841D-E196E1101782}" type="datetimeFigureOut">
              <a:rPr lang="en-US" smtClean="0">
                <a:solidFill>
                  <a:prstClr val="black">
                    <a:tint val="75000"/>
                  </a:prstClr>
                </a:solidFill>
              </a:rPr>
              <a:pPr>
                <a:defRPr/>
              </a:pPr>
              <a:t>11/2/2022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490773F7-0B1B-448D-830F-554E6831A510}"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D0F24093-179A-45C4-A059-C9925DBEAA6A}" type="datetimeFigureOut">
              <a:rPr lang="en-US" smtClean="0">
                <a:solidFill>
                  <a:prstClr val="black">
                    <a:tint val="75000"/>
                  </a:prstClr>
                </a:solidFill>
              </a:rPr>
              <a:pPr>
                <a:defRPr/>
              </a:pPr>
              <a:t>11/2/2022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C40859C3-F468-4565-9CB3-70B1E0A0A206}"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E02EF701-4EEE-411E-B4B1-FA53CF200D12}" type="datetimeFigureOut">
              <a:rPr lang="en-US" smtClean="0">
                <a:solidFill>
                  <a:prstClr val="black">
                    <a:tint val="75000"/>
                  </a:prstClr>
                </a:solidFill>
              </a:rPr>
              <a:pPr>
                <a:defRPr/>
              </a:pPr>
              <a:t>11/2/2022</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00AE8D97-A8A5-4909-88E4-05F71A4A5410}" type="slidenum">
              <a:rPr lang="en-US" smtClean="0">
                <a:solidFill>
                  <a:prstClr val="black">
                    <a:tint val="75000"/>
                  </a:prstClr>
                </a:solidFill>
              </a:rPr>
              <a:pPr>
                <a:defRPr/>
              </a:pPr>
              <a:t>‹#›</a:t>
            </a:fld>
            <a:endParaRPr lang="en-US">
              <a:solidFill>
                <a:prstClr val="black">
                  <a:tint val="75000"/>
                </a:prstClr>
              </a:solidFill>
            </a:endParaRPr>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9180512" cy="5168628"/>
          </a:xfrm>
          <a:prstGeom prst="rect">
            <a:avLst/>
          </a:prstGeom>
        </p:spPr>
      </p:pic>
    </p:spTree>
    <p:extLst>
      <p:ext uri="{BB962C8B-B14F-4D97-AF65-F5344CB8AC3E}">
        <p14:creationId xmlns:p14="http://schemas.microsoft.com/office/powerpoint/2010/main" val="116512268"/>
      </p:ext>
    </p:extLst>
  </p:cSld>
  <p:clrMap bg1="lt1" tx1="dk1" bg2="lt2" tx2="dk2" accent1="accent1" accent2="accent2" accent3="accent3" accent4="accent4" accent5="accent5" accent6="accent6" hlink="hlink" folHlink="folHlink"/>
  <p:sldLayoutIdLst>
    <p:sldLayoutId id="2147484127" r:id="rId1"/>
    <p:sldLayoutId id="2147484128" r:id="rId2"/>
    <p:sldLayoutId id="2147484129" r:id="rId3"/>
    <p:sldLayoutId id="2147484130" r:id="rId4"/>
    <p:sldLayoutId id="2147484131" r:id="rId5"/>
    <p:sldLayoutId id="2147484132" r:id="rId6"/>
    <p:sldLayoutId id="2147484133" r:id="rId7"/>
    <p:sldLayoutId id="2147484134" r:id="rId8"/>
    <p:sldLayoutId id="2147484135" r:id="rId9"/>
    <p:sldLayoutId id="2147484136" r:id="rId10"/>
    <p:sldLayoutId id="2147484137" r:id="rId11"/>
  </p:sldLayoutIdLst>
  <p:transition>
    <p:fade/>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7.emf"/><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7.emf"/><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jpeg"/></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D755C1-98E3-4A5B-9308-BD7B5499AA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2"/>
            <a:ext cx="9144000" cy="5144304"/>
          </a:xfrm>
          <a:prstGeom prst="rect">
            <a:avLst/>
          </a:prstGeom>
        </p:spPr>
      </p:pic>
    </p:spTree>
    <p:extLst>
      <p:ext uri="{BB962C8B-B14F-4D97-AF65-F5344CB8AC3E}">
        <p14:creationId xmlns:p14="http://schemas.microsoft.com/office/powerpoint/2010/main" val="183955526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around a table&#10;&#10;Description automatically generated with medium confidence">
            <a:extLst>
              <a:ext uri="{FF2B5EF4-FFF2-40B4-BE49-F238E27FC236}">
                <a16:creationId xmlns:a16="http://schemas.microsoft.com/office/drawing/2014/main" id="{3C1EC185-B3CC-43CC-8105-85C3AD341561}"/>
              </a:ext>
            </a:extLst>
          </p:cNvPr>
          <p:cNvPicPr>
            <a:picLocks noChangeAspect="1"/>
          </p:cNvPicPr>
          <p:nvPr/>
        </p:nvPicPr>
        <p:blipFill rotWithShape="1">
          <a:blip r:embed="rId3">
            <a:extLst>
              <a:ext uri="{28A0092B-C50C-407E-A947-70E740481C1C}">
                <a14:useLocalDpi xmlns:a14="http://schemas.microsoft.com/office/drawing/2010/main" val="0"/>
              </a:ext>
            </a:extLst>
          </a:blip>
          <a:srcRect t="29000"/>
          <a:stretch/>
        </p:blipFill>
        <p:spPr>
          <a:xfrm>
            <a:off x="3758804" y="20279"/>
            <a:ext cx="5385196" cy="5097965"/>
          </a:xfrm>
          <a:prstGeom prst="rect">
            <a:avLst/>
          </a:prstGeom>
        </p:spPr>
      </p:pic>
      <p:sp>
        <p:nvSpPr>
          <p:cNvPr id="4" name="TextBox 3">
            <a:extLst>
              <a:ext uri="{FF2B5EF4-FFF2-40B4-BE49-F238E27FC236}">
                <a16:creationId xmlns:a16="http://schemas.microsoft.com/office/drawing/2014/main" id="{17ABF2B7-6CE2-4DDB-9B96-8B445456323D}"/>
              </a:ext>
            </a:extLst>
          </p:cNvPr>
          <p:cNvSpPr txBox="1"/>
          <p:nvPr/>
        </p:nvSpPr>
        <p:spPr>
          <a:xfrm>
            <a:off x="323528" y="987574"/>
            <a:ext cx="3291260" cy="3108543"/>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rPr>
              <a:t>Sure Foundation</a:t>
            </a:r>
          </a:p>
          <a:p>
            <a:endParaRPr lang="en-US" sz="2800" dirty="0">
              <a:solidFill>
                <a:schemeClr val="bg1"/>
              </a:solidFill>
            </a:endParaRPr>
          </a:p>
          <a:p>
            <a:r>
              <a:rPr lang="en-US" sz="2800" dirty="0">
                <a:solidFill>
                  <a:schemeClr val="bg1"/>
                </a:solidFill>
              </a:rPr>
              <a:t>Serving the world's most diverse community in Woodside, Queens, N.Y.</a:t>
            </a:r>
          </a:p>
        </p:txBody>
      </p:sp>
    </p:spTree>
    <p:extLst>
      <p:ext uri="{BB962C8B-B14F-4D97-AF65-F5344CB8AC3E}">
        <p14:creationId xmlns:p14="http://schemas.microsoft.com/office/powerpoint/2010/main" val="237356877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suit and tie standing next to a person in a mask&#10;&#10;Description automatically generated with low confidence">
            <a:extLst>
              <a:ext uri="{FF2B5EF4-FFF2-40B4-BE49-F238E27FC236}">
                <a16:creationId xmlns:a16="http://schemas.microsoft.com/office/drawing/2014/main" id="{7328070E-4E92-461D-B93E-8BF085EB7D3B}"/>
              </a:ext>
            </a:extLst>
          </p:cNvPr>
          <p:cNvPicPr>
            <a:picLocks noChangeAspect="1"/>
          </p:cNvPicPr>
          <p:nvPr/>
        </p:nvPicPr>
        <p:blipFill rotWithShape="1">
          <a:blip r:embed="rId3">
            <a:extLst>
              <a:ext uri="{28A0092B-C50C-407E-A947-70E740481C1C}">
                <a14:useLocalDpi xmlns:a14="http://schemas.microsoft.com/office/drawing/2010/main" val="0"/>
              </a:ext>
            </a:extLst>
          </a:blip>
          <a:srcRect r="-26"/>
          <a:stretch/>
        </p:blipFill>
        <p:spPr>
          <a:xfrm>
            <a:off x="12347" y="8634"/>
            <a:ext cx="9145015" cy="5143500"/>
          </a:xfrm>
          <a:prstGeom prst="rect">
            <a:avLst/>
          </a:prstGeom>
        </p:spPr>
      </p:pic>
      <p:pic>
        <p:nvPicPr>
          <p:cNvPr id="7" name="Picture 6">
            <a:extLst>
              <a:ext uri="{FF2B5EF4-FFF2-40B4-BE49-F238E27FC236}">
                <a16:creationId xmlns:a16="http://schemas.microsoft.com/office/drawing/2014/main" id="{901A0D3F-EAB2-4BFC-A7FD-345B54E3CCD8}"/>
              </a:ext>
            </a:extLst>
          </p:cNvPr>
          <p:cNvPicPr>
            <a:picLocks noChangeAspect="1"/>
          </p:cNvPicPr>
          <p:nvPr/>
        </p:nvPicPr>
        <p:blipFill>
          <a:blip r:embed="rId4"/>
          <a:stretch>
            <a:fillRect/>
          </a:stretch>
        </p:blipFill>
        <p:spPr>
          <a:xfrm>
            <a:off x="12347" y="3984916"/>
            <a:ext cx="9145015" cy="1149950"/>
          </a:xfrm>
          <a:prstGeom prst="rect">
            <a:avLst/>
          </a:prstGeom>
        </p:spPr>
      </p:pic>
      <p:sp>
        <p:nvSpPr>
          <p:cNvPr id="6" name="TextBox 5">
            <a:extLst>
              <a:ext uri="{FF2B5EF4-FFF2-40B4-BE49-F238E27FC236}">
                <a16:creationId xmlns:a16="http://schemas.microsoft.com/office/drawing/2014/main" id="{AD669BAB-DF7F-4097-BDE3-3A8BF5537BF0}"/>
              </a:ext>
            </a:extLst>
          </p:cNvPr>
          <p:cNvSpPr txBox="1"/>
          <p:nvPr/>
        </p:nvSpPr>
        <p:spPr>
          <a:xfrm>
            <a:off x="251520" y="4021282"/>
            <a:ext cx="7908024" cy="1077218"/>
          </a:xfrm>
          <a:prstGeom prst="rect">
            <a:avLst/>
          </a:prstGeom>
          <a:noFill/>
        </p:spPr>
        <p:txBody>
          <a:bodyPr wrap="square" rtlCol="0">
            <a:spAutoFit/>
          </a:bodyPr>
          <a:lstStyle/>
          <a:p>
            <a:r>
              <a:rPr lang="en-US" sz="3200" dirty="0">
                <a:solidFill>
                  <a:schemeClr val="bg1"/>
                </a:solidFill>
              </a:rPr>
              <a:t>Hispanic Ministry in Detroit, MI</a:t>
            </a:r>
          </a:p>
          <a:p>
            <a:r>
              <a:rPr lang="en-US" sz="3200" b="1" dirty="0">
                <a:solidFill>
                  <a:schemeClr val="bg1"/>
                </a:solidFill>
                <a:effectLst>
                  <a:outerShdw blurRad="38100" dist="38100" dir="2700000" algn="tl">
                    <a:srgbClr val="000000">
                      <a:alpha val="43137"/>
                    </a:srgbClr>
                  </a:outerShdw>
                </a:effectLst>
              </a:rPr>
              <a:t>Faces of Faith - Roy</a:t>
            </a:r>
          </a:p>
        </p:txBody>
      </p:sp>
    </p:spTree>
    <p:extLst>
      <p:ext uri="{BB962C8B-B14F-4D97-AF65-F5344CB8AC3E}">
        <p14:creationId xmlns:p14="http://schemas.microsoft.com/office/powerpoint/2010/main" val="77190621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10;&#10;Description automatically generated">
            <a:extLst>
              <a:ext uri="{FF2B5EF4-FFF2-40B4-BE49-F238E27FC236}">
                <a16:creationId xmlns:a16="http://schemas.microsoft.com/office/drawing/2014/main" id="{B8717A70-BB57-4555-A254-476CC40F4F18}"/>
              </a:ext>
            </a:extLst>
          </p:cNvPr>
          <p:cNvPicPr>
            <a:picLocks noChangeAspect="1"/>
          </p:cNvPicPr>
          <p:nvPr/>
        </p:nvPicPr>
        <p:blipFill rotWithShape="1">
          <a:blip r:embed="rId3">
            <a:extLst>
              <a:ext uri="{28A0092B-C50C-407E-A947-70E740481C1C}">
                <a14:useLocalDpi xmlns:a14="http://schemas.microsoft.com/office/drawing/2010/main" val="0"/>
              </a:ext>
            </a:extLst>
          </a:blip>
          <a:srcRect t="12952" b="10664"/>
          <a:stretch/>
        </p:blipFill>
        <p:spPr>
          <a:xfrm>
            <a:off x="0" y="0"/>
            <a:ext cx="5076056" cy="5169721"/>
          </a:xfrm>
          <a:prstGeom prst="rect">
            <a:avLst/>
          </a:prstGeom>
        </p:spPr>
      </p:pic>
      <p:sp>
        <p:nvSpPr>
          <p:cNvPr id="4" name="TextBox 3">
            <a:extLst>
              <a:ext uri="{FF2B5EF4-FFF2-40B4-BE49-F238E27FC236}">
                <a16:creationId xmlns:a16="http://schemas.microsoft.com/office/drawing/2014/main" id="{A7FD0EBE-6D08-4E3C-94C7-D7214D37D468}"/>
              </a:ext>
            </a:extLst>
          </p:cNvPr>
          <p:cNvSpPr txBox="1"/>
          <p:nvPr/>
        </p:nvSpPr>
        <p:spPr>
          <a:xfrm>
            <a:off x="5292080" y="1528914"/>
            <a:ext cx="4032448" cy="2062103"/>
          </a:xfrm>
          <a:prstGeom prst="rect">
            <a:avLst/>
          </a:prstGeom>
          <a:noFill/>
        </p:spPr>
        <p:txBody>
          <a:bodyPr wrap="square" rtlCol="0">
            <a:spAutoFit/>
          </a:bodyPr>
          <a:lstStyle/>
          <a:p>
            <a:r>
              <a:rPr lang="en-US" sz="3200" i="1" dirty="0">
                <a:solidFill>
                  <a:schemeClr val="bg1"/>
                </a:solidFill>
              </a:rPr>
              <a:t>Academia Cristo </a:t>
            </a:r>
            <a:r>
              <a:rPr lang="en-US" sz="3200" dirty="0">
                <a:solidFill>
                  <a:schemeClr val="bg1"/>
                </a:solidFill>
              </a:rPr>
              <a:t>connections in the United States: Denver, CO</a:t>
            </a:r>
          </a:p>
        </p:txBody>
      </p:sp>
    </p:spTree>
    <p:extLst>
      <p:ext uri="{BB962C8B-B14F-4D97-AF65-F5344CB8AC3E}">
        <p14:creationId xmlns:p14="http://schemas.microsoft.com/office/powerpoint/2010/main" val="322180559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534413-F2C8-45E3-BB45-BEE2241049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3823155"/>
            <a:ext cx="1011808" cy="1018645"/>
          </a:xfrm>
          <a:prstGeom prst="rect">
            <a:avLst/>
          </a:prstGeom>
        </p:spPr>
      </p:pic>
      <p:sp>
        <p:nvSpPr>
          <p:cNvPr id="3" name="TextBox 2">
            <a:extLst>
              <a:ext uri="{FF2B5EF4-FFF2-40B4-BE49-F238E27FC236}">
                <a16:creationId xmlns:a16="http://schemas.microsoft.com/office/drawing/2014/main" id="{103BD44F-A188-47BB-B7F6-8E186EA7C4FB}"/>
              </a:ext>
            </a:extLst>
          </p:cNvPr>
          <p:cNvSpPr txBox="1"/>
          <p:nvPr/>
        </p:nvSpPr>
        <p:spPr>
          <a:xfrm>
            <a:off x="1763688" y="4083918"/>
            <a:ext cx="5976664" cy="646331"/>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rPr>
              <a:t>Hmong Ministry</a:t>
            </a:r>
          </a:p>
        </p:txBody>
      </p:sp>
      <p:pic>
        <p:nvPicPr>
          <p:cNvPr id="5" name="Picture 4">
            <a:extLst>
              <a:ext uri="{FF2B5EF4-FFF2-40B4-BE49-F238E27FC236}">
                <a16:creationId xmlns:a16="http://schemas.microsoft.com/office/drawing/2014/main" id="{45537865-EF74-4D86-A5FB-A164AC0945BE}"/>
              </a:ext>
            </a:extLst>
          </p:cNvPr>
          <p:cNvPicPr>
            <a:picLocks noChangeAspect="1"/>
          </p:cNvPicPr>
          <p:nvPr/>
        </p:nvPicPr>
        <p:blipFill>
          <a:blip r:embed="rId4"/>
          <a:stretch>
            <a:fillRect/>
          </a:stretch>
        </p:blipFill>
        <p:spPr>
          <a:xfrm>
            <a:off x="342285" y="301700"/>
            <a:ext cx="1262325" cy="428625"/>
          </a:xfrm>
          <a:prstGeom prst="rect">
            <a:avLst/>
          </a:prstGeom>
        </p:spPr>
      </p:pic>
      <p:sp>
        <p:nvSpPr>
          <p:cNvPr id="6" name="Content Placeholder 2">
            <a:extLst>
              <a:ext uri="{FF2B5EF4-FFF2-40B4-BE49-F238E27FC236}">
                <a16:creationId xmlns:a16="http://schemas.microsoft.com/office/drawing/2014/main" id="{7199494F-9874-4630-9496-F737BFB94098}"/>
              </a:ext>
            </a:extLst>
          </p:cNvPr>
          <p:cNvSpPr txBox="1">
            <a:spLocks/>
          </p:cNvSpPr>
          <p:nvPr/>
        </p:nvSpPr>
        <p:spPr>
          <a:xfrm>
            <a:off x="345406" y="1706127"/>
            <a:ext cx="8744905" cy="136968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r" fontAlgn="auto">
              <a:lnSpc>
                <a:spcPct val="150000"/>
              </a:lnSpc>
              <a:spcAft>
                <a:spcPts val="0"/>
              </a:spcAft>
              <a:buFont typeface="Arial"/>
              <a:buNone/>
            </a:pP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Five Hmong congregations </a:t>
            </a:r>
            <a:r>
              <a:rPr lang="en-US" sz="2600" dirty="0">
                <a:solidFill>
                  <a:schemeClr val="bg1"/>
                </a:solidFill>
                <a:latin typeface="Arial" panose="020B0604020202020204" pitchFamily="34" charset="0"/>
                <a:cs typeface="Arial" panose="020B0604020202020204" pitchFamily="34" charset="0"/>
              </a:rPr>
              <a:t>reaching back to their home countries with the gospel</a:t>
            </a:r>
            <a:endParaRPr lang="en-US" sz="2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062700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the camera&#10;&#10;Description automatically generated">
            <a:extLst>
              <a:ext uri="{FF2B5EF4-FFF2-40B4-BE49-F238E27FC236}">
                <a16:creationId xmlns:a16="http://schemas.microsoft.com/office/drawing/2014/main" id="{38D57FC6-0551-4DBA-8A86-8E54387D5A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398" b="13435"/>
          <a:stretch/>
        </p:blipFill>
        <p:spPr>
          <a:xfrm>
            <a:off x="0" y="4000"/>
            <a:ext cx="9144000" cy="5154993"/>
          </a:xfrm>
          <a:prstGeom prst="rect">
            <a:avLst/>
          </a:prstGeom>
        </p:spPr>
      </p:pic>
      <p:pic>
        <p:nvPicPr>
          <p:cNvPr id="4" name="Picture 3" descr="blackopacity30.png">
            <a:extLst>
              <a:ext uri="{FF2B5EF4-FFF2-40B4-BE49-F238E27FC236}">
                <a16:creationId xmlns:a16="http://schemas.microsoft.com/office/drawing/2014/main" id="{B7AB3374-A60B-4A7C-99D0-57E09FC7E4E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16" y="3939902"/>
            <a:ext cx="9180512" cy="1227882"/>
          </a:xfrm>
          <a:prstGeom prst="rect">
            <a:avLst/>
          </a:prstGeom>
        </p:spPr>
      </p:pic>
      <p:sp>
        <p:nvSpPr>
          <p:cNvPr id="5" name="TextBox 4">
            <a:extLst>
              <a:ext uri="{FF2B5EF4-FFF2-40B4-BE49-F238E27FC236}">
                <a16:creationId xmlns:a16="http://schemas.microsoft.com/office/drawing/2014/main" id="{98F55B97-C0E6-419B-B8FD-C8DC34B1C17B}"/>
              </a:ext>
            </a:extLst>
          </p:cNvPr>
          <p:cNvSpPr txBox="1"/>
          <p:nvPr/>
        </p:nvSpPr>
        <p:spPr>
          <a:xfrm>
            <a:off x="179512" y="4070993"/>
            <a:ext cx="9320366" cy="984885"/>
          </a:xfrm>
          <a:prstGeom prst="rect">
            <a:avLst/>
          </a:prstGeom>
          <a:noFill/>
        </p:spPr>
        <p:txBody>
          <a:bodyPr wrap="square" rtlCol="0">
            <a:spAutoFit/>
          </a:bodyPr>
          <a:lstStyle/>
          <a:p>
            <a:r>
              <a:rPr lang="en-US" sz="2900" b="1" dirty="0">
                <a:solidFill>
                  <a:schemeClr val="bg1"/>
                </a:solidFill>
                <a:effectLst>
                  <a:outerShdw blurRad="38100" dist="38100" dir="2700000" algn="tl">
                    <a:srgbClr val="000000">
                      <a:alpha val="43137"/>
                    </a:srgbClr>
                  </a:outerShdw>
                </a:effectLst>
              </a:rPr>
              <a:t>5 Hmong congregations led by Hmong Americans</a:t>
            </a:r>
          </a:p>
          <a:p>
            <a:r>
              <a:rPr lang="en-US" sz="2900" dirty="0">
                <a:solidFill>
                  <a:schemeClr val="bg1"/>
                </a:solidFill>
              </a:rPr>
              <a:t>Family Hmong – Fresno, CA</a:t>
            </a:r>
          </a:p>
        </p:txBody>
      </p:sp>
      <p:pic>
        <p:nvPicPr>
          <p:cNvPr id="6" name="Picture 5">
            <a:extLst>
              <a:ext uri="{FF2B5EF4-FFF2-40B4-BE49-F238E27FC236}">
                <a16:creationId xmlns:a16="http://schemas.microsoft.com/office/drawing/2014/main" id="{C66D78DA-D172-46B2-8F8B-7356F2393EFF}"/>
              </a:ext>
            </a:extLst>
          </p:cNvPr>
          <p:cNvPicPr>
            <a:picLocks noChangeAspect="1"/>
          </p:cNvPicPr>
          <p:nvPr/>
        </p:nvPicPr>
        <p:blipFill>
          <a:blip r:embed="rId5"/>
          <a:stretch>
            <a:fillRect/>
          </a:stretch>
        </p:blipFill>
        <p:spPr>
          <a:xfrm>
            <a:off x="179512" y="195486"/>
            <a:ext cx="1272405" cy="432048"/>
          </a:xfrm>
          <a:prstGeom prst="rect">
            <a:avLst/>
          </a:prstGeom>
        </p:spPr>
      </p:pic>
    </p:spTree>
    <p:extLst>
      <p:ext uri="{BB962C8B-B14F-4D97-AF65-F5344CB8AC3E}">
        <p14:creationId xmlns:p14="http://schemas.microsoft.com/office/powerpoint/2010/main" val="127936033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performing on a counter&#10;&#10;Description automatically generated">
            <a:extLst>
              <a:ext uri="{FF2B5EF4-FFF2-40B4-BE49-F238E27FC236}">
                <a16:creationId xmlns:a16="http://schemas.microsoft.com/office/drawing/2014/main" id="{D6E81DC7-A7B3-4215-8CC3-0DC0CE8318C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210"/>
          <a:stretch/>
        </p:blipFill>
        <p:spPr>
          <a:xfrm>
            <a:off x="0" y="39555"/>
            <a:ext cx="9180511" cy="5128229"/>
          </a:xfrm>
          <a:prstGeom prst="rect">
            <a:avLst/>
          </a:prstGeom>
        </p:spPr>
      </p:pic>
      <p:pic>
        <p:nvPicPr>
          <p:cNvPr id="4" name="Picture 3" descr="blackopacity30.png">
            <a:extLst>
              <a:ext uri="{FF2B5EF4-FFF2-40B4-BE49-F238E27FC236}">
                <a16:creationId xmlns:a16="http://schemas.microsoft.com/office/drawing/2014/main" id="{3A73D5C3-362F-407D-9309-51A46E2B42D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16" y="4083918"/>
            <a:ext cx="9180512" cy="1083866"/>
          </a:xfrm>
          <a:prstGeom prst="rect">
            <a:avLst/>
          </a:prstGeom>
        </p:spPr>
      </p:pic>
      <p:sp>
        <p:nvSpPr>
          <p:cNvPr id="5" name="TextBox 4">
            <a:extLst>
              <a:ext uri="{FF2B5EF4-FFF2-40B4-BE49-F238E27FC236}">
                <a16:creationId xmlns:a16="http://schemas.microsoft.com/office/drawing/2014/main" id="{56273473-AF17-4D52-B3B2-FEEF4772C384}"/>
              </a:ext>
            </a:extLst>
          </p:cNvPr>
          <p:cNvSpPr txBox="1"/>
          <p:nvPr/>
        </p:nvSpPr>
        <p:spPr>
          <a:xfrm>
            <a:off x="152180" y="4342428"/>
            <a:ext cx="9320366"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Immanuel Hmong </a:t>
            </a:r>
            <a:r>
              <a:rPr lang="en-US" sz="3200" dirty="0">
                <a:solidFill>
                  <a:schemeClr val="bg1"/>
                </a:solidFill>
              </a:rPr>
              <a:t>– St. Paul, MN</a:t>
            </a:r>
          </a:p>
        </p:txBody>
      </p:sp>
      <p:pic>
        <p:nvPicPr>
          <p:cNvPr id="6" name="Picture 5">
            <a:extLst>
              <a:ext uri="{FF2B5EF4-FFF2-40B4-BE49-F238E27FC236}">
                <a16:creationId xmlns:a16="http://schemas.microsoft.com/office/drawing/2014/main" id="{CF103E66-B147-4640-8200-E3CED489A7BB}"/>
              </a:ext>
            </a:extLst>
          </p:cNvPr>
          <p:cNvPicPr>
            <a:picLocks noChangeAspect="1"/>
          </p:cNvPicPr>
          <p:nvPr/>
        </p:nvPicPr>
        <p:blipFill>
          <a:blip r:embed="rId5"/>
          <a:stretch>
            <a:fillRect/>
          </a:stretch>
        </p:blipFill>
        <p:spPr>
          <a:xfrm>
            <a:off x="251521" y="232997"/>
            <a:ext cx="1346479" cy="457200"/>
          </a:xfrm>
          <a:prstGeom prst="rect">
            <a:avLst/>
          </a:prstGeom>
        </p:spPr>
      </p:pic>
    </p:spTree>
    <p:extLst>
      <p:ext uri="{BB962C8B-B14F-4D97-AF65-F5344CB8AC3E}">
        <p14:creationId xmlns:p14="http://schemas.microsoft.com/office/powerpoint/2010/main" val="75547093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in front of a curtain&#10;&#10;Description automatically generated">
            <a:extLst>
              <a:ext uri="{FF2B5EF4-FFF2-40B4-BE49-F238E27FC236}">
                <a16:creationId xmlns:a16="http://schemas.microsoft.com/office/drawing/2014/main" id="{E948BADF-EFED-4FA3-A06D-A72A546054E2}"/>
              </a:ext>
            </a:extLst>
          </p:cNvPr>
          <p:cNvPicPr>
            <a:picLocks noChangeAspect="1"/>
          </p:cNvPicPr>
          <p:nvPr/>
        </p:nvPicPr>
        <p:blipFill rotWithShape="1">
          <a:blip r:embed="rId3">
            <a:extLst>
              <a:ext uri="{28A0092B-C50C-407E-A947-70E740481C1C}">
                <a14:useLocalDpi xmlns:a14="http://schemas.microsoft.com/office/drawing/2010/main" val="0"/>
              </a:ext>
            </a:extLst>
          </a:blip>
          <a:srcRect t="12373" b="12627"/>
          <a:stretch/>
        </p:blipFill>
        <p:spPr>
          <a:xfrm>
            <a:off x="30995" y="17426"/>
            <a:ext cx="9113005" cy="5126074"/>
          </a:xfrm>
          <a:prstGeom prst="rect">
            <a:avLst/>
          </a:prstGeom>
        </p:spPr>
      </p:pic>
      <p:pic>
        <p:nvPicPr>
          <p:cNvPr id="4" name="Picture 3" descr="blackopacity30.png">
            <a:extLst>
              <a:ext uri="{FF2B5EF4-FFF2-40B4-BE49-F238E27FC236}">
                <a16:creationId xmlns:a16="http://schemas.microsoft.com/office/drawing/2014/main" id="{AB0F05E2-28F1-4192-BF64-5DDDB1F8029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16" y="3939902"/>
            <a:ext cx="9180512" cy="1227882"/>
          </a:xfrm>
          <a:prstGeom prst="rect">
            <a:avLst/>
          </a:prstGeom>
        </p:spPr>
      </p:pic>
      <p:sp>
        <p:nvSpPr>
          <p:cNvPr id="6" name="TextBox 5">
            <a:extLst>
              <a:ext uri="{FF2B5EF4-FFF2-40B4-BE49-F238E27FC236}">
                <a16:creationId xmlns:a16="http://schemas.microsoft.com/office/drawing/2014/main" id="{2D5B1C88-7D5E-4CA5-B4F7-AB5FCE648FFB}"/>
              </a:ext>
            </a:extLst>
          </p:cNvPr>
          <p:cNvSpPr txBox="1"/>
          <p:nvPr/>
        </p:nvSpPr>
        <p:spPr>
          <a:xfrm>
            <a:off x="123438" y="4026727"/>
            <a:ext cx="9320366" cy="1077218"/>
          </a:xfrm>
          <a:prstGeom prst="rect">
            <a:avLst/>
          </a:prstGeom>
          <a:noFill/>
        </p:spPr>
        <p:txBody>
          <a:bodyPr wrap="square" rtlCol="0">
            <a:spAutoFit/>
          </a:bodyPr>
          <a:lstStyle/>
          <a:p>
            <a:r>
              <a:rPr lang="en-US" sz="3200" b="1" dirty="0">
                <a:solidFill>
                  <a:schemeClr val="bg1"/>
                </a:solidFill>
              </a:rPr>
              <a:t>Vacation Bible School</a:t>
            </a:r>
          </a:p>
          <a:p>
            <a:r>
              <a:rPr lang="en-US" sz="3200" dirty="0">
                <a:solidFill>
                  <a:schemeClr val="bg1"/>
                </a:solidFill>
              </a:rPr>
              <a:t>Faith Hmong Lutheran Church – Anchorage, AK</a:t>
            </a:r>
          </a:p>
        </p:txBody>
      </p:sp>
      <p:pic>
        <p:nvPicPr>
          <p:cNvPr id="5" name="Picture 4">
            <a:extLst>
              <a:ext uri="{FF2B5EF4-FFF2-40B4-BE49-F238E27FC236}">
                <a16:creationId xmlns:a16="http://schemas.microsoft.com/office/drawing/2014/main" id="{22BFFAFC-5E23-4806-9FA0-DB734CC5E8C1}"/>
              </a:ext>
            </a:extLst>
          </p:cNvPr>
          <p:cNvPicPr>
            <a:picLocks noChangeAspect="1"/>
          </p:cNvPicPr>
          <p:nvPr/>
        </p:nvPicPr>
        <p:blipFill>
          <a:blip r:embed="rId5"/>
          <a:stretch>
            <a:fillRect/>
          </a:stretch>
        </p:blipFill>
        <p:spPr>
          <a:xfrm>
            <a:off x="251521" y="232997"/>
            <a:ext cx="1346479" cy="457200"/>
          </a:xfrm>
          <a:prstGeom prst="rect">
            <a:avLst/>
          </a:prstGeom>
        </p:spPr>
      </p:pic>
    </p:spTree>
    <p:extLst>
      <p:ext uri="{BB962C8B-B14F-4D97-AF65-F5344CB8AC3E}">
        <p14:creationId xmlns:p14="http://schemas.microsoft.com/office/powerpoint/2010/main" val="939188505"/>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10;&#10;Description automatically generated with medium confidence">
            <a:extLst>
              <a:ext uri="{FF2B5EF4-FFF2-40B4-BE49-F238E27FC236}">
                <a16:creationId xmlns:a16="http://schemas.microsoft.com/office/drawing/2014/main" id="{4AA44C17-8CFC-0577-65BF-37D47BEF502D}"/>
              </a:ext>
            </a:extLst>
          </p:cNvPr>
          <p:cNvPicPr>
            <a:picLocks noChangeAspect="1"/>
          </p:cNvPicPr>
          <p:nvPr/>
        </p:nvPicPr>
        <p:blipFill rotWithShape="1">
          <a:blip r:embed="rId3">
            <a:extLst>
              <a:ext uri="{28A0092B-C50C-407E-A947-70E740481C1C}">
                <a14:useLocalDpi xmlns:a14="http://schemas.microsoft.com/office/drawing/2010/main" val="0"/>
              </a:ext>
            </a:extLst>
          </a:blip>
          <a:srcRect t="15985" b="9313"/>
          <a:stretch/>
        </p:blipFill>
        <p:spPr>
          <a:xfrm>
            <a:off x="0" y="0"/>
            <a:ext cx="9180512" cy="5143500"/>
          </a:xfrm>
          <a:prstGeom prst="rect">
            <a:avLst/>
          </a:prstGeom>
        </p:spPr>
      </p:pic>
      <p:pic>
        <p:nvPicPr>
          <p:cNvPr id="4" name="Picture 3" descr="blackopacity30.png">
            <a:extLst>
              <a:ext uri="{FF2B5EF4-FFF2-40B4-BE49-F238E27FC236}">
                <a16:creationId xmlns:a16="http://schemas.microsoft.com/office/drawing/2014/main" id="{4B187925-D7E6-3B6E-D7A2-01CA7F3D904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16" y="3939902"/>
            <a:ext cx="9180512" cy="1227882"/>
          </a:xfrm>
          <a:prstGeom prst="rect">
            <a:avLst/>
          </a:prstGeom>
        </p:spPr>
      </p:pic>
      <p:sp>
        <p:nvSpPr>
          <p:cNvPr id="5" name="TextBox 4">
            <a:extLst>
              <a:ext uri="{FF2B5EF4-FFF2-40B4-BE49-F238E27FC236}">
                <a16:creationId xmlns:a16="http://schemas.microsoft.com/office/drawing/2014/main" id="{B1A3FE71-B517-BE96-9186-2ABA9E8E6B86}"/>
              </a:ext>
            </a:extLst>
          </p:cNvPr>
          <p:cNvSpPr txBox="1"/>
          <p:nvPr/>
        </p:nvSpPr>
        <p:spPr>
          <a:xfrm>
            <a:off x="123438" y="4026727"/>
            <a:ext cx="9320366" cy="1077218"/>
          </a:xfrm>
          <a:prstGeom prst="rect">
            <a:avLst/>
          </a:prstGeom>
          <a:noFill/>
        </p:spPr>
        <p:txBody>
          <a:bodyPr wrap="square" rtlCol="0">
            <a:spAutoFit/>
          </a:bodyPr>
          <a:lstStyle/>
          <a:p>
            <a:r>
              <a:rPr lang="en-US" sz="3200" b="1" dirty="0">
                <a:solidFill>
                  <a:schemeClr val="bg1"/>
                </a:solidFill>
              </a:rPr>
              <a:t>One Faith, One Family.</a:t>
            </a:r>
          </a:p>
          <a:p>
            <a:r>
              <a:rPr lang="en-US" sz="3200" dirty="0">
                <a:solidFill>
                  <a:schemeClr val="bg1"/>
                </a:solidFill>
              </a:rPr>
              <a:t>Hmong National Conference 2022</a:t>
            </a:r>
          </a:p>
        </p:txBody>
      </p:sp>
    </p:spTree>
    <p:extLst>
      <p:ext uri="{BB962C8B-B14F-4D97-AF65-F5344CB8AC3E}">
        <p14:creationId xmlns:p14="http://schemas.microsoft.com/office/powerpoint/2010/main" val="53135826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room&#10;&#10;Description generated with very high confidence">
            <a:extLst>
              <a:ext uri="{FF2B5EF4-FFF2-40B4-BE49-F238E27FC236}">
                <a16:creationId xmlns:a16="http://schemas.microsoft.com/office/drawing/2014/main" id="{4C502D7E-9475-4CA6-8DEF-774D673831F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6803" y="0"/>
            <a:ext cx="9143093" cy="5143500"/>
          </a:xfrm>
          <a:prstGeom prst="rect">
            <a:avLst/>
          </a:prstGeom>
        </p:spPr>
      </p:pic>
      <p:pic>
        <p:nvPicPr>
          <p:cNvPr id="4" name="Picture 3" descr="blackopacity30.png">
            <a:extLst>
              <a:ext uri="{FF2B5EF4-FFF2-40B4-BE49-F238E27FC236}">
                <a16:creationId xmlns:a16="http://schemas.microsoft.com/office/drawing/2014/main" id="{0B391453-966A-4C1A-9EFF-0C2F86D54B9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804" y="4011911"/>
            <a:ext cx="9144000" cy="1114191"/>
          </a:xfrm>
          <a:prstGeom prst="rect">
            <a:avLst/>
          </a:prstGeom>
        </p:spPr>
      </p:pic>
      <p:sp>
        <p:nvSpPr>
          <p:cNvPr id="8" name="Rectangle 7">
            <a:extLst>
              <a:ext uri="{FF2B5EF4-FFF2-40B4-BE49-F238E27FC236}">
                <a16:creationId xmlns:a16="http://schemas.microsoft.com/office/drawing/2014/main" id="{54E70BFC-A94D-4BB3-A949-79AA24EEE027}"/>
              </a:ext>
            </a:extLst>
          </p:cNvPr>
          <p:cNvSpPr/>
          <p:nvPr/>
        </p:nvSpPr>
        <p:spPr>
          <a:xfrm>
            <a:off x="179512" y="4103542"/>
            <a:ext cx="8784976" cy="923330"/>
          </a:xfrm>
          <a:prstGeom prst="rect">
            <a:avLst/>
          </a:prstGeom>
        </p:spPr>
        <p:txBody>
          <a:bodyPr wrap="square">
            <a:spAutoFit/>
          </a:bodyPr>
          <a:lstStyle/>
          <a:p>
            <a:r>
              <a:rPr lang="en-US" sz="2700" b="1" dirty="0">
                <a:solidFill>
                  <a:schemeClr val="bg1"/>
                </a:solidFill>
                <a:effectLst>
                  <a:outerShdw blurRad="38100" dist="38100" dir="2700000" algn="tl">
                    <a:srgbClr val="000000">
                      <a:alpha val="43137"/>
                    </a:srgbClr>
                  </a:outerShdw>
                </a:effectLst>
                <a:cs typeface="Arial"/>
              </a:rPr>
              <a:t>Rev. </a:t>
            </a:r>
            <a:r>
              <a:rPr lang="en-US" sz="2700" b="1" dirty="0" err="1">
                <a:solidFill>
                  <a:schemeClr val="bg1"/>
                </a:solidFill>
                <a:effectLst>
                  <a:outerShdw blurRad="38100" dist="38100" dir="2700000" algn="tl">
                    <a:srgbClr val="000000">
                      <a:alpha val="43137"/>
                    </a:srgbClr>
                  </a:outerShdw>
                </a:effectLst>
                <a:cs typeface="Arial"/>
              </a:rPr>
              <a:t>Bounkeo</a:t>
            </a:r>
            <a:r>
              <a:rPr lang="en-US" sz="2700" b="1" dirty="0">
                <a:solidFill>
                  <a:schemeClr val="bg1"/>
                </a:solidFill>
                <a:effectLst>
                  <a:outerShdw blurRad="38100" dist="38100" dir="2700000" algn="tl">
                    <a:srgbClr val="000000">
                      <a:alpha val="43137"/>
                    </a:srgbClr>
                  </a:outerShdw>
                </a:effectLst>
                <a:cs typeface="Arial"/>
              </a:rPr>
              <a:t> Lor </a:t>
            </a:r>
            <a:r>
              <a:rPr lang="en-US" sz="2700" dirty="0">
                <a:solidFill>
                  <a:schemeClr val="bg1"/>
                </a:solidFill>
                <a:cs typeface="Arial"/>
              </a:rPr>
              <a:t>– Hmong Asia ministry coordinator and leader of Hmong outreach in Vietnam</a:t>
            </a:r>
            <a:endParaRPr lang="en-US" sz="2700" b="1" dirty="0">
              <a:solidFill>
                <a:schemeClr val="bg1"/>
              </a:solidFill>
              <a:effectLst>
                <a:outerShdw blurRad="38100" dist="38100" dir="2700000" algn="tl">
                  <a:srgbClr val="000000">
                    <a:alpha val="43137"/>
                  </a:srgbClr>
                </a:outerShdw>
              </a:effectLst>
              <a:cs typeface="Arial"/>
            </a:endParaRPr>
          </a:p>
        </p:txBody>
      </p:sp>
      <p:pic>
        <p:nvPicPr>
          <p:cNvPr id="7" name="Picture 6" descr="WELSlogo_reverse_print.eps">
            <a:extLst>
              <a:ext uri="{FF2B5EF4-FFF2-40B4-BE49-F238E27FC236}">
                <a16:creationId xmlns:a16="http://schemas.microsoft.com/office/drawing/2014/main" id="{3F61E8F2-54B0-4C2F-A877-FDF94CDE9F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05981" y="261754"/>
            <a:ext cx="1035859" cy="352859"/>
          </a:xfrm>
          <a:prstGeom prst="rect">
            <a:avLst/>
          </a:prstGeom>
        </p:spPr>
      </p:pic>
      <p:pic>
        <p:nvPicPr>
          <p:cNvPr id="5" name="Picture 4" descr="A picture containing grass, mountain, nature, sitting&#10;&#10;Description automatically generated">
            <a:extLst>
              <a:ext uri="{FF2B5EF4-FFF2-40B4-BE49-F238E27FC236}">
                <a16:creationId xmlns:a16="http://schemas.microsoft.com/office/drawing/2014/main" id="{41093E7F-5D24-4A69-90BB-F3FC756C6E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0882" y="356125"/>
            <a:ext cx="3473707" cy="19571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6362581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534413-F2C8-45E3-BB45-BEE2241049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3823155"/>
            <a:ext cx="1011808" cy="1018645"/>
          </a:xfrm>
          <a:prstGeom prst="rect">
            <a:avLst/>
          </a:prstGeom>
        </p:spPr>
      </p:pic>
      <p:sp>
        <p:nvSpPr>
          <p:cNvPr id="3" name="TextBox 2">
            <a:extLst>
              <a:ext uri="{FF2B5EF4-FFF2-40B4-BE49-F238E27FC236}">
                <a16:creationId xmlns:a16="http://schemas.microsoft.com/office/drawing/2014/main" id="{103BD44F-A188-47BB-B7F6-8E186EA7C4FB}"/>
              </a:ext>
            </a:extLst>
          </p:cNvPr>
          <p:cNvSpPr txBox="1"/>
          <p:nvPr/>
        </p:nvSpPr>
        <p:spPr>
          <a:xfrm>
            <a:off x="1763688" y="4083918"/>
            <a:ext cx="7180764" cy="646331"/>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rPr>
              <a:t>North American Asian Ministry</a:t>
            </a:r>
          </a:p>
        </p:txBody>
      </p:sp>
      <p:pic>
        <p:nvPicPr>
          <p:cNvPr id="5" name="Picture 4">
            <a:extLst>
              <a:ext uri="{FF2B5EF4-FFF2-40B4-BE49-F238E27FC236}">
                <a16:creationId xmlns:a16="http://schemas.microsoft.com/office/drawing/2014/main" id="{45537865-EF74-4D86-A5FB-A164AC0945BE}"/>
              </a:ext>
            </a:extLst>
          </p:cNvPr>
          <p:cNvPicPr>
            <a:picLocks noChangeAspect="1"/>
          </p:cNvPicPr>
          <p:nvPr/>
        </p:nvPicPr>
        <p:blipFill>
          <a:blip r:embed="rId4"/>
          <a:stretch>
            <a:fillRect/>
          </a:stretch>
        </p:blipFill>
        <p:spPr>
          <a:xfrm>
            <a:off x="342285" y="301700"/>
            <a:ext cx="1262325" cy="428625"/>
          </a:xfrm>
          <a:prstGeom prst="rect">
            <a:avLst/>
          </a:prstGeom>
        </p:spPr>
      </p:pic>
      <p:sp>
        <p:nvSpPr>
          <p:cNvPr id="6" name="Content Placeholder 2">
            <a:extLst>
              <a:ext uri="{FF2B5EF4-FFF2-40B4-BE49-F238E27FC236}">
                <a16:creationId xmlns:a16="http://schemas.microsoft.com/office/drawing/2014/main" id="{F00C3625-9BE9-4B4A-BC7C-0680AC9736FB}"/>
              </a:ext>
            </a:extLst>
          </p:cNvPr>
          <p:cNvSpPr txBox="1">
            <a:spLocks/>
          </p:cNvSpPr>
          <p:nvPr/>
        </p:nvSpPr>
        <p:spPr>
          <a:xfrm>
            <a:off x="324791" y="1343578"/>
            <a:ext cx="8744905" cy="1588212"/>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r" fontAlgn="auto">
              <a:lnSpc>
                <a:spcPct val="150000"/>
              </a:lnSpc>
              <a:spcAft>
                <a:spcPts val="0"/>
              </a:spcAft>
              <a:buFont typeface="Arial"/>
              <a:buNone/>
            </a:pPr>
            <a:r>
              <a:rPr lang="en-US" sz="2600" dirty="0">
                <a:solidFill>
                  <a:schemeClr val="bg1"/>
                </a:solidFill>
                <a:latin typeface="Arial" panose="020B0604020202020204" pitchFamily="34" charset="0"/>
                <a:cs typeface="Arial" panose="020B0604020202020204" pitchFamily="34" charset="0"/>
              </a:rPr>
              <a:t>Outreach opportunities to </a:t>
            </a: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Chinese, Korean, </a:t>
            </a:r>
            <a:r>
              <a:rPr lang="en-US" sz="2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and </a:t>
            </a: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Vietnamese</a:t>
            </a:r>
            <a:r>
              <a:rPr lang="en-US" sz="2600" dirty="0">
                <a:solidFill>
                  <a:schemeClr val="bg1"/>
                </a:solidFill>
                <a:latin typeface="Arial" panose="020B0604020202020204" pitchFamily="34" charset="0"/>
                <a:cs typeface="Arial" panose="020B0604020202020204" pitchFamily="34" charset="0"/>
              </a:rPr>
              <a:t> people-groups</a:t>
            </a:r>
          </a:p>
        </p:txBody>
      </p:sp>
    </p:spTree>
    <p:extLst>
      <p:ext uri="{BB962C8B-B14F-4D97-AF65-F5344CB8AC3E}">
        <p14:creationId xmlns:p14="http://schemas.microsoft.com/office/powerpoint/2010/main" val="123105658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2A82838-FCCE-49F0-95C6-8AA0B1D4F1ED}"/>
              </a:ext>
            </a:extLst>
          </p:cNvPr>
          <p:cNvSpPr txBox="1"/>
          <p:nvPr/>
        </p:nvSpPr>
        <p:spPr>
          <a:xfrm>
            <a:off x="1583666" y="4167032"/>
            <a:ext cx="5976664" cy="646331"/>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rPr>
              <a:t>WELS JOINT MISSIONS</a:t>
            </a:r>
          </a:p>
        </p:txBody>
      </p:sp>
      <p:sp>
        <p:nvSpPr>
          <p:cNvPr id="16" name="Content Placeholder 2">
            <a:extLst>
              <a:ext uri="{FF2B5EF4-FFF2-40B4-BE49-F238E27FC236}">
                <a16:creationId xmlns:a16="http://schemas.microsoft.com/office/drawing/2014/main" id="{98166C99-DD12-4619-8A7C-67ECA6B80E34}"/>
              </a:ext>
            </a:extLst>
          </p:cNvPr>
          <p:cNvSpPr txBox="1">
            <a:spLocks/>
          </p:cNvSpPr>
          <p:nvPr/>
        </p:nvSpPr>
        <p:spPr>
          <a:xfrm>
            <a:off x="199545" y="350485"/>
            <a:ext cx="8744905" cy="255574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r" fontAlgn="auto">
              <a:lnSpc>
                <a:spcPct val="150000"/>
              </a:lnSpc>
              <a:spcAft>
                <a:spcPts val="0"/>
              </a:spcAft>
              <a:buFont typeface="Arial"/>
              <a:buNone/>
            </a:pPr>
            <a:r>
              <a:rPr lang="en-US" sz="2200" dirty="0">
                <a:solidFill>
                  <a:schemeClr val="bg1"/>
                </a:solidFill>
                <a:latin typeface="Arial" panose="020B0604020202020204" pitchFamily="34" charset="0"/>
                <a:cs typeface="Arial" panose="020B0604020202020204" pitchFamily="34" charset="0"/>
              </a:rPr>
              <a:t>Supporting</a:t>
            </a:r>
            <a:r>
              <a:rPr lang="en-US" sz="2400" dirty="0">
                <a:solidFill>
                  <a:schemeClr val="bg1"/>
                </a:solidFill>
                <a:latin typeface="Arial" panose="020B0604020202020204" pitchFamily="34" charset="0"/>
                <a:cs typeface="Arial" panose="020B0604020202020204" pitchFamily="34" charset="0"/>
              </a:rPr>
              <a:t> </a:t>
            </a: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cross-cultural </a:t>
            </a:r>
            <a:r>
              <a:rPr lang="en-US" sz="2200" dirty="0">
                <a:solidFill>
                  <a:schemeClr val="bg1"/>
                </a:solidFill>
                <a:latin typeface="Arial" panose="020B0604020202020204" pitchFamily="34" charset="0"/>
                <a:cs typeface="Arial" panose="020B0604020202020204" pitchFamily="34" charset="0"/>
              </a:rPr>
              <a:t>and</a:t>
            </a:r>
            <a:r>
              <a:rPr lang="en-US" sz="2400" dirty="0">
                <a:solidFill>
                  <a:schemeClr val="bg1"/>
                </a:solidFill>
                <a:latin typeface="Arial" panose="020B0604020202020204" pitchFamily="34" charset="0"/>
                <a:cs typeface="Arial" panose="020B0604020202020204" pitchFamily="34" charset="0"/>
              </a:rPr>
              <a:t> </a:t>
            </a:r>
          </a:p>
          <a:p>
            <a:pPr marL="0" indent="0" algn="r" fontAlgn="auto">
              <a:lnSpc>
                <a:spcPct val="150000"/>
              </a:lnSpc>
              <a:spcAft>
                <a:spcPts val="0"/>
              </a:spcAft>
              <a:buFont typeface="Arial"/>
              <a:buNone/>
            </a:pPr>
            <a:r>
              <a:rPr lang="en-US" sz="2400" dirty="0">
                <a:solidFill>
                  <a:schemeClr val="bg1"/>
                </a:solidFill>
                <a:latin typeface="Arial" panose="020B0604020202020204" pitchFamily="34" charset="0"/>
                <a:cs typeface="Arial" panose="020B0604020202020204" pitchFamily="34" charset="0"/>
              </a:rPr>
              <a:t>diaspora (</a:t>
            </a: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people group) ministry</a:t>
            </a:r>
            <a:r>
              <a:rPr 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pPr marL="0" indent="0" algn="r" fontAlgn="auto">
              <a:lnSpc>
                <a:spcPct val="150000"/>
              </a:lnSpc>
              <a:spcAft>
                <a:spcPts val="0"/>
              </a:spcAft>
              <a:buFont typeface="Arial"/>
              <a:buNone/>
            </a:pPr>
            <a:r>
              <a:rPr lang="en-US" sz="2200" dirty="0">
                <a:solidFill>
                  <a:schemeClr val="bg1"/>
                </a:solidFill>
                <a:latin typeface="Arial" panose="020B0604020202020204" pitchFamily="34" charset="0"/>
                <a:cs typeface="Arial" panose="020B0604020202020204" pitchFamily="34" charset="0"/>
              </a:rPr>
              <a:t>the</a:t>
            </a:r>
            <a:r>
              <a:rPr lang="en-US" sz="2400" dirty="0">
                <a:solidFill>
                  <a:schemeClr val="bg1"/>
                </a:solidFill>
                <a:latin typeface="Arial" panose="020B0604020202020204" pitchFamily="34" charset="0"/>
                <a:cs typeface="Arial" panose="020B0604020202020204" pitchFamily="34" charset="0"/>
              </a:rPr>
              <a:t> </a:t>
            </a: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Pastoral Studies Institute (PSI) </a:t>
            </a:r>
            <a:r>
              <a:rPr lang="en-US" sz="2200" dirty="0">
                <a:solidFill>
                  <a:schemeClr val="bg1"/>
                </a:solidFill>
                <a:latin typeface="Arial" panose="020B0604020202020204" pitchFamily="34" charset="0"/>
                <a:cs typeface="Arial" panose="020B0604020202020204" pitchFamily="34" charset="0"/>
              </a:rPr>
              <a:t>and</a:t>
            </a:r>
            <a:r>
              <a:rPr lang="en-US" sz="2400" dirty="0">
                <a:solidFill>
                  <a:schemeClr val="bg1"/>
                </a:solidFill>
                <a:latin typeface="Arial" panose="020B0604020202020204" pitchFamily="34" charset="0"/>
                <a:cs typeface="Arial" panose="020B0604020202020204" pitchFamily="34" charset="0"/>
              </a:rPr>
              <a:t> </a:t>
            </a:r>
          </a:p>
          <a:p>
            <a:pPr marL="0" indent="0" algn="r" fontAlgn="auto">
              <a:lnSpc>
                <a:spcPct val="150000"/>
              </a:lnSpc>
              <a:spcAft>
                <a:spcPts val="0"/>
              </a:spcAft>
              <a:buFont typeface="Arial"/>
              <a:buNone/>
            </a:pP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WELS Mission Journeys</a:t>
            </a:r>
          </a:p>
          <a:p>
            <a:pPr marL="0" indent="0" algn="r" fontAlgn="auto">
              <a:lnSpc>
                <a:spcPct val="150000"/>
              </a:lnSpc>
              <a:spcAft>
                <a:spcPts val="0"/>
              </a:spcAft>
              <a:buNone/>
            </a:pPr>
            <a:r>
              <a:rPr 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Give thanks to the Lord!</a:t>
            </a:r>
          </a:p>
          <a:p>
            <a:pPr marL="0" indent="0" algn="r" fontAlgn="auto">
              <a:lnSpc>
                <a:spcPct val="150000"/>
              </a:lnSpc>
              <a:spcAft>
                <a:spcPts val="0"/>
              </a:spcAft>
              <a:buFont typeface="Arial"/>
              <a:buNone/>
            </a:pP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707BE5AF-EC77-4F89-8CB1-5CE96DA8C198}"/>
              </a:ext>
            </a:extLst>
          </p:cNvPr>
          <p:cNvPicPr>
            <a:picLocks noChangeAspect="1"/>
          </p:cNvPicPr>
          <p:nvPr/>
        </p:nvPicPr>
        <p:blipFill>
          <a:blip r:embed="rId3"/>
          <a:stretch>
            <a:fillRect/>
          </a:stretch>
        </p:blipFill>
        <p:spPr>
          <a:xfrm>
            <a:off x="467544" y="241080"/>
            <a:ext cx="1262325" cy="428625"/>
          </a:xfrm>
          <a:prstGeom prst="rect">
            <a:avLst/>
          </a:prstGeom>
        </p:spPr>
      </p:pic>
      <p:pic>
        <p:nvPicPr>
          <p:cNvPr id="7" name="Picture 6">
            <a:extLst>
              <a:ext uri="{FF2B5EF4-FFF2-40B4-BE49-F238E27FC236}">
                <a16:creationId xmlns:a16="http://schemas.microsoft.com/office/drawing/2014/main" id="{37E519B6-FC67-46FE-8405-5ED83EE547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544" y="3855620"/>
            <a:ext cx="1011808" cy="1018645"/>
          </a:xfrm>
          <a:prstGeom prst="rect">
            <a:avLst/>
          </a:prstGeom>
        </p:spPr>
      </p:pic>
    </p:spTree>
    <p:extLst>
      <p:ext uri="{BB962C8B-B14F-4D97-AF65-F5344CB8AC3E}">
        <p14:creationId xmlns:p14="http://schemas.microsoft.com/office/powerpoint/2010/main" val="111757509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t a table in a room&#10;&#10;Description automatically generated">
            <a:extLst>
              <a:ext uri="{FF2B5EF4-FFF2-40B4-BE49-F238E27FC236}">
                <a16:creationId xmlns:a16="http://schemas.microsoft.com/office/drawing/2014/main" id="{B321D39D-29E4-4554-B5D0-470EF87B8B30}"/>
              </a:ext>
            </a:extLst>
          </p:cNvPr>
          <p:cNvPicPr>
            <a:picLocks noChangeAspect="1"/>
          </p:cNvPicPr>
          <p:nvPr/>
        </p:nvPicPr>
        <p:blipFill rotWithShape="1">
          <a:blip r:embed="rId3">
            <a:extLst>
              <a:ext uri="{28A0092B-C50C-407E-A947-70E740481C1C}">
                <a14:useLocalDpi xmlns:a14="http://schemas.microsoft.com/office/drawing/2010/main" val="0"/>
              </a:ext>
            </a:extLst>
          </a:blip>
          <a:srcRect l="9765" r="6810"/>
          <a:stretch/>
        </p:blipFill>
        <p:spPr>
          <a:xfrm>
            <a:off x="323528" y="301435"/>
            <a:ext cx="3960440" cy="35605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group of people standing next to a person in a suit and tie&#10;&#10;Description automatically generated">
            <a:extLst>
              <a:ext uri="{FF2B5EF4-FFF2-40B4-BE49-F238E27FC236}">
                <a16:creationId xmlns:a16="http://schemas.microsoft.com/office/drawing/2014/main" id="{46EE7E8E-3BE3-4A14-8E67-EDB4453CA6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067" r="10509"/>
          <a:stretch/>
        </p:blipFill>
        <p:spPr>
          <a:xfrm>
            <a:off x="4860034" y="312205"/>
            <a:ext cx="3960441" cy="35605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48F5256B-840B-4F2E-A33C-965F59D65CEA}"/>
              </a:ext>
            </a:extLst>
          </p:cNvPr>
          <p:cNvSpPr txBox="1"/>
          <p:nvPr/>
        </p:nvSpPr>
        <p:spPr>
          <a:xfrm>
            <a:off x="82461" y="3939902"/>
            <a:ext cx="8979078" cy="1077218"/>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rPr>
              <a:t>Vietnamese Ministry</a:t>
            </a:r>
          </a:p>
          <a:p>
            <a:pPr algn="ctr"/>
            <a:r>
              <a:rPr lang="en-US" sz="3200" dirty="0">
                <a:solidFill>
                  <a:schemeClr val="bg1"/>
                </a:solidFill>
              </a:rPr>
              <a:t>Peace in Jesus Vietnamese – Boise, ID</a:t>
            </a:r>
          </a:p>
        </p:txBody>
      </p:sp>
    </p:spTree>
    <p:extLst>
      <p:ext uri="{BB962C8B-B14F-4D97-AF65-F5344CB8AC3E}">
        <p14:creationId xmlns:p14="http://schemas.microsoft.com/office/powerpoint/2010/main" val="3046066715"/>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men standing in front of a wall of colorful candles&#10;&#10;Description automatically generated with low confidence">
            <a:extLst>
              <a:ext uri="{FF2B5EF4-FFF2-40B4-BE49-F238E27FC236}">
                <a16:creationId xmlns:a16="http://schemas.microsoft.com/office/drawing/2014/main" id="{0B578214-7E1D-4C38-8E69-C907E0D1BD40}"/>
              </a:ext>
            </a:extLst>
          </p:cNvPr>
          <p:cNvPicPr>
            <a:picLocks noChangeAspect="1"/>
          </p:cNvPicPr>
          <p:nvPr/>
        </p:nvPicPr>
        <p:blipFill rotWithShape="1">
          <a:blip r:embed="rId3">
            <a:extLst>
              <a:ext uri="{28A0092B-C50C-407E-A947-70E740481C1C}">
                <a14:useLocalDpi xmlns:a14="http://schemas.microsoft.com/office/drawing/2010/main" val="0"/>
              </a:ext>
            </a:extLst>
          </a:blip>
          <a:srcRect t="43102" b="14963"/>
          <a:stretch/>
        </p:blipFill>
        <p:spPr>
          <a:xfrm>
            <a:off x="0" y="6102"/>
            <a:ext cx="9188136" cy="5137398"/>
          </a:xfrm>
          <a:prstGeom prst="rect">
            <a:avLst/>
          </a:prstGeom>
        </p:spPr>
      </p:pic>
      <p:pic>
        <p:nvPicPr>
          <p:cNvPr id="8" name="Picture 7">
            <a:extLst>
              <a:ext uri="{FF2B5EF4-FFF2-40B4-BE49-F238E27FC236}">
                <a16:creationId xmlns:a16="http://schemas.microsoft.com/office/drawing/2014/main" id="{8E50B781-8CE7-4CBA-B2FF-D642D7146076}"/>
              </a:ext>
            </a:extLst>
          </p:cNvPr>
          <p:cNvPicPr>
            <a:picLocks noChangeAspect="1"/>
          </p:cNvPicPr>
          <p:nvPr/>
        </p:nvPicPr>
        <p:blipFill>
          <a:blip r:embed="rId4"/>
          <a:stretch>
            <a:fillRect/>
          </a:stretch>
        </p:blipFill>
        <p:spPr>
          <a:xfrm>
            <a:off x="17140" y="4060865"/>
            <a:ext cx="9144000" cy="1082634"/>
          </a:xfrm>
          <a:prstGeom prst="rect">
            <a:avLst/>
          </a:prstGeom>
        </p:spPr>
      </p:pic>
      <p:sp>
        <p:nvSpPr>
          <p:cNvPr id="9" name="TextBox 8">
            <a:extLst>
              <a:ext uri="{FF2B5EF4-FFF2-40B4-BE49-F238E27FC236}">
                <a16:creationId xmlns:a16="http://schemas.microsoft.com/office/drawing/2014/main" id="{DB65B16A-96B5-4C68-A83D-DA20AB59960D}"/>
              </a:ext>
            </a:extLst>
          </p:cNvPr>
          <p:cNvSpPr txBox="1"/>
          <p:nvPr/>
        </p:nvSpPr>
        <p:spPr>
          <a:xfrm>
            <a:off x="36612" y="4060865"/>
            <a:ext cx="9070776" cy="1077218"/>
          </a:xfrm>
          <a:prstGeom prst="rect">
            <a:avLst/>
          </a:prstGeom>
          <a:noFill/>
        </p:spPr>
        <p:txBody>
          <a:bodyPr wrap="square" rtlCol="0">
            <a:spAutoFit/>
          </a:bodyPr>
          <a:lstStyle/>
          <a:p>
            <a:r>
              <a:rPr lang="en-US" sz="3200" dirty="0">
                <a:solidFill>
                  <a:schemeClr val="bg1"/>
                </a:solidFill>
              </a:rPr>
              <a:t>North American Asian Ministry</a:t>
            </a:r>
          </a:p>
          <a:p>
            <a:r>
              <a:rPr lang="en-US" sz="3200" b="1" dirty="0">
                <a:solidFill>
                  <a:schemeClr val="bg1"/>
                </a:solidFill>
                <a:effectLst>
                  <a:outerShdw blurRad="38100" dist="38100" dir="2700000" algn="tl">
                    <a:srgbClr val="000000">
                      <a:alpha val="43137"/>
                    </a:srgbClr>
                  </a:outerShdw>
                </a:effectLst>
              </a:rPr>
              <a:t>Potential Vietnamese outreach in CA</a:t>
            </a:r>
          </a:p>
        </p:txBody>
      </p:sp>
    </p:spTree>
    <p:extLst>
      <p:ext uri="{BB962C8B-B14F-4D97-AF65-F5344CB8AC3E}">
        <p14:creationId xmlns:p14="http://schemas.microsoft.com/office/powerpoint/2010/main" val="1476758081"/>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10;&#10;Description automatically generated">
            <a:extLst>
              <a:ext uri="{FF2B5EF4-FFF2-40B4-BE49-F238E27FC236}">
                <a16:creationId xmlns:a16="http://schemas.microsoft.com/office/drawing/2014/main" id="{0B1CA143-E03C-4FA9-8BA3-7908AEBDD79B}"/>
              </a:ext>
            </a:extLst>
          </p:cNvPr>
          <p:cNvPicPr>
            <a:picLocks noChangeAspect="1"/>
          </p:cNvPicPr>
          <p:nvPr/>
        </p:nvPicPr>
        <p:blipFill rotWithShape="1">
          <a:blip r:embed="rId3">
            <a:extLst>
              <a:ext uri="{28A0092B-C50C-407E-A947-70E740481C1C}">
                <a14:useLocalDpi xmlns:a14="http://schemas.microsoft.com/office/drawing/2010/main" val="0"/>
              </a:ext>
            </a:extLst>
          </a:blip>
          <a:srcRect t="12407" b="15117"/>
          <a:stretch/>
        </p:blipFill>
        <p:spPr>
          <a:xfrm>
            <a:off x="4614" y="0"/>
            <a:ext cx="5322592" cy="5143500"/>
          </a:xfrm>
          <a:prstGeom prst="rect">
            <a:avLst/>
          </a:prstGeom>
        </p:spPr>
      </p:pic>
      <p:pic>
        <p:nvPicPr>
          <p:cNvPr id="5" name="Picture 4" descr="A group of people standing in front of a screen&#10;&#10;Description automatically generated with low confidence">
            <a:extLst>
              <a:ext uri="{FF2B5EF4-FFF2-40B4-BE49-F238E27FC236}">
                <a16:creationId xmlns:a16="http://schemas.microsoft.com/office/drawing/2014/main" id="{DC50DF37-611F-46DE-8387-7FC40B4210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2055" y="0"/>
            <a:ext cx="3857625" cy="5143500"/>
          </a:xfrm>
          <a:prstGeom prst="rect">
            <a:avLst/>
          </a:prstGeom>
        </p:spPr>
      </p:pic>
      <p:sp>
        <p:nvSpPr>
          <p:cNvPr id="6" name="Rectangle 5">
            <a:extLst>
              <a:ext uri="{FF2B5EF4-FFF2-40B4-BE49-F238E27FC236}">
                <a16:creationId xmlns:a16="http://schemas.microsoft.com/office/drawing/2014/main" id="{647E563A-8E6B-4376-BAB4-24C619E519B8}"/>
              </a:ext>
            </a:extLst>
          </p:cNvPr>
          <p:cNvSpPr/>
          <p:nvPr/>
        </p:nvSpPr>
        <p:spPr>
          <a:xfrm>
            <a:off x="0" y="4238608"/>
            <a:ext cx="9192126" cy="90489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687FC78-E4F0-4BEF-A322-DE62677A4322}"/>
              </a:ext>
            </a:extLst>
          </p:cNvPr>
          <p:cNvSpPr txBox="1"/>
          <p:nvPr/>
        </p:nvSpPr>
        <p:spPr>
          <a:xfrm>
            <a:off x="89757" y="4403022"/>
            <a:ext cx="8964488" cy="576064"/>
          </a:xfrm>
          <a:prstGeom prst="rect">
            <a:avLst/>
          </a:prstGeom>
        </p:spPr>
        <p:txBody>
          <a:bodyPr vert="horz" lIns="91440" tIns="45720" rIns="91440" bIns="45720" rtlCol="0" anchor="t">
            <a:normAutofit fontScale="85000" lnSpcReduction="10000"/>
          </a:bodyPr>
          <a:lstStyle/>
          <a:p>
            <a:pPr>
              <a:lnSpc>
                <a:spcPct val="90000"/>
              </a:lnSpc>
              <a:spcAft>
                <a:spcPts val="600"/>
              </a:spcAft>
            </a:pPr>
            <a:r>
              <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Korean Ministry Enhancement </a:t>
            </a:r>
            <a:r>
              <a:rPr lang="en-US" sz="3600" dirty="0">
                <a:solidFill>
                  <a:schemeClr val="bg1"/>
                </a:solidFill>
                <a:latin typeface="Arial" panose="020B0604020202020204" pitchFamily="34" charset="0"/>
                <a:cs typeface="Arial" panose="020B0604020202020204" pitchFamily="34" charset="0"/>
              </a:rPr>
              <a:t>– Las Vegas, NV</a:t>
            </a:r>
          </a:p>
        </p:txBody>
      </p:sp>
    </p:spTree>
    <p:extLst>
      <p:ext uri="{BB962C8B-B14F-4D97-AF65-F5344CB8AC3E}">
        <p14:creationId xmlns:p14="http://schemas.microsoft.com/office/powerpoint/2010/main" val="935282596"/>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with medium confidence">
            <a:extLst>
              <a:ext uri="{FF2B5EF4-FFF2-40B4-BE49-F238E27FC236}">
                <a16:creationId xmlns:a16="http://schemas.microsoft.com/office/drawing/2014/main" id="{C921EF43-68C2-D78F-B165-0953339A16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3928" y="709811"/>
            <a:ext cx="4956610" cy="37238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B99A3609-E98A-8B3E-140E-D3C4E162CF4E}"/>
              </a:ext>
            </a:extLst>
          </p:cNvPr>
          <p:cNvSpPr txBox="1"/>
          <p:nvPr/>
        </p:nvSpPr>
        <p:spPr>
          <a:xfrm>
            <a:off x="467544" y="1294477"/>
            <a:ext cx="2880320" cy="2554545"/>
          </a:xfrm>
          <a:prstGeom prst="rect">
            <a:avLst/>
          </a:prstGeom>
          <a:noFill/>
        </p:spPr>
        <p:txBody>
          <a:bodyPr wrap="square" rtlCol="0">
            <a:spAutoFit/>
          </a:bodyPr>
          <a:lstStyle/>
          <a:p>
            <a:r>
              <a:rPr lang="en-US" sz="4000" b="1" dirty="0">
                <a:solidFill>
                  <a:schemeClr val="bg1"/>
                </a:solidFill>
                <a:effectLst>
                  <a:outerShdw blurRad="38100" dist="38100" dir="2700000" algn="tl">
                    <a:srgbClr val="000000">
                      <a:alpha val="43137"/>
                    </a:srgbClr>
                  </a:outerShdw>
                </a:effectLst>
              </a:rPr>
              <a:t>Chinese ministry </a:t>
            </a:r>
            <a:r>
              <a:rPr lang="en-US" sz="4000" dirty="0">
                <a:solidFill>
                  <a:schemeClr val="bg1"/>
                </a:solidFill>
              </a:rPr>
              <a:t>in San Diego, CA</a:t>
            </a:r>
            <a:endParaRPr lang="en-US" sz="4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02590506"/>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the camera&#10;&#10;Description automatically generated">
            <a:extLst>
              <a:ext uri="{FF2B5EF4-FFF2-40B4-BE49-F238E27FC236}">
                <a16:creationId xmlns:a16="http://schemas.microsoft.com/office/drawing/2014/main" id="{3C04F6FD-D992-4BB3-B92D-853B29C319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548" b="16450"/>
          <a:stretch/>
        </p:blipFill>
        <p:spPr>
          <a:xfrm rot="10800000">
            <a:off x="-3049" y="0"/>
            <a:ext cx="9144000" cy="5143500"/>
          </a:xfrm>
          <a:prstGeom prst="rect">
            <a:avLst/>
          </a:prstGeom>
        </p:spPr>
      </p:pic>
      <p:pic>
        <p:nvPicPr>
          <p:cNvPr id="4" name="Picture 3" descr="blackopacity30.png">
            <a:extLst>
              <a:ext uri="{FF2B5EF4-FFF2-40B4-BE49-F238E27FC236}">
                <a16:creationId xmlns:a16="http://schemas.microsoft.com/office/drawing/2014/main" id="{6311970C-CDC3-443B-816C-E777BD95EED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16" y="3939902"/>
            <a:ext cx="9180512" cy="1227882"/>
          </a:xfrm>
          <a:prstGeom prst="rect">
            <a:avLst/>
          </a:prstGeom>
        </p:spPr>
      </p:pic>
      <p:sp>
        <p:nvSpPr>
          <p:cNvPr id="5" name="TextBox 4">
            <a:extLst>
              <a:ext uri="{FF2B5EF4-FFF2-40B4-BE49-F238E27FC236}">
                <a16:creationId xmlns:a16="http://schemas.microsoft.com/office/drawing/2014/main" id="{DDF8EE7D-B0D8-456F-BF92-F5FD875B3051}"/>
              </a:ext>
            </a:extLst>
          </p:cNvPr>
          <p:cNvSpPr txBox="1"/>
          <p:nvPr/>
        </p:nvSpPr>
        <p:spPr>
          <a:xfrm>
            <a:off x="123438" y="4026727"/>
            <a:ext cx="8697034" cy="1077218"/>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Abiding Love Chinese Mission in Coquitlam, BC - </a:t>
            </a:r>
            <a:r>
              <a:rPr lang="en-US" sz="3200" dirty="0">
                <a:solidFill>
                  <a:schemeClr val="bg1"/>
                </a:solidFill>
              </a:rPr>
              <a:t>Pastor Qiang Wang</a:t>
            </a:r>
          </a:p>
        </p:txBody>
      </p:sp>
      <p:pic>
        <p:nvPicPr>
          <p:cNvPr id="6" name="Picture 5" descr="WELSlogo_reverse_print.eps">
            <a:extLst>
              <a:ext uri="{FF2B5EF4-FFF2-40B4-BE49-F238E27FC236}">
                <a16:creationId xmlns:a16="http://schemas.microsoft.com/office/drawing/2014/main" id="{9EF0BBBE-A5D8-4CFF-AE16-A7988358761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1520" y="267494"/>
            <a:ext cx="1258281" cy="428625"/>
          </a:xfrm>
          <a:prstGeom prst="rect">
            <a:avLst/>
          </a:prstGeom>
        </p:spPr>
      </p:pic>
    </p:spTree>
    <p:extLst>
      <p:ext uri="{BB962C8B-B14F-4D97-AF65-F5344CB8AC3E}">
        <p14:creationId xmlns:p14="http://schemas.microsoft.com/office/powerpoint/2010/main" val="382113652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a room&#10;&#10;Description automatically generated">
            <a:extLst>
              <a:ext uri="{FF2B5EF4-FFF2-40B4-BE49-F238E27FC236}">
                <a16:creationId xmlns:a16="http://schemas.microsoft.com/office/drawing/2014/main" id="{F905C7FB-5EB1-411A-95B9-CEF31C680D8E}"/>
              </a:ext>
            </a:extLst>
          </p:cNvPr>
          <p:cNvPicPr>
            <a:picLocks noChangeAspect="1"/>
          </p:cNvPicPr>
          <p:nvPr/>
        </p:nvPicPr>
        <p:blipFill rotWithShape="1">
          <a:blip r:embed="rId3">
            <a:extLst>
              <a:ext uri="{28A0092B-C50C-407E-A947-70E740481C1C}">
                <a14:useLocalDpi xmlns:a14="http://schemas.microsoft.com/office/drawing/2010/main" val="0"/>
              </a:ext>
            </a:extLst>
          </a:blip>
          <a:srcRect t="19199" b="5802"/>
          <a:stretch/>
        </p:blipFill>
        <p:spPr>
          <a:xfrm>
            <a:off x="-11297" y="0"/>
            <a:ext cx="9144000" cy="5143500"/>
          </a:xfrm>
          <a:prstGeom prst="rect">
            <a:avLst/>
          </a:prstGeom>
        </p:spPr>
      </p:pic>
      <p:pic>
        <p:nvPicPr>
          <p:cNvPr id="6" name="Picture 5">
            <a:extLst>
              <a:ext uri="{FF2B5EF4-FFF2-40B4-BE49-F238E27FC236}">
                <a16:creationId xmlns:a16="http://schemas.microsoft.com/office/drawing/2014/main" id="{EA20A8DD-5F99-4281-AF6D-9F269504C6D4}"/>
              </a:ext>
            </a:extLst>
          </p:cNvPr>
          <p:cNvPicPr>
            <a:picLocks noChangeAspect="1"/>
          </p:cNvPicPr>
          <p:nvPr/>
        </p:nvPicPr>
        <p:blipFill>
          <a:blip r:embed="rId4"/>
          <a:stretch>
            <a:fillRect/>
          </a:stretch>
        </p:blipFill>
        <p:spPr>
          <a:xfrm>
            <a:off x="-1" y="4065255"/>
            <a:ext cx="9144001" cy="1082634"/>
          </a:xfrm>
          <a:prstGeom prst="rect">
            <a:avLst/>
          </a:prstGeom>
        </p:spPr>
      </p:pic>
      <p:sp>
        <p:nvSpPr>
          <p:cNvPr id="7" name="TextBox 6">
            <a:extLst>
              <a:ext uri="{FF2B5EF4-FFF2-40B4-BE49-F238E27FC236}">
                <a16:creationId xmlns:a16="http://schemas.microsoft.com/office/drawing/2014/main" id="{09C4469C-BD43-4CE2-9EAC-4CF2E474CED9}"/>
              </a:ext>
            </a:extLst>
          </p:cNvPr>
          <p:cNvSpPr txBox="1"/>
          <p:nvPr/>
        </p:nvSpPr>
        <p:spPr>
          <a:xfrm>
            <a:off x="59399" y="4069900"/>
            <a:ext cx="9070776" cy="1077218"/>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Peace in Santa Clara, CA</a:t>
            </a:r>
            <a:endParaRPr lang="en-US" sz="3200" dirty="0">
              <a:solidFill>
                <a:schemeClr val="bg1"/>
              </a:solidFill>
            </a:endParaRPr>
          </a:p>
          <a:p>
            <a:r>
              <a:rPr lang="en-US" sz="3200" dirty="0">
                <a:solidFill>
                  <a:schemeClr val="bg1"/>
                </a:solidFill>
              </a:rPr>
              <a:t>Korean and Chinese outreach</a:t>
            </a:r>
          </a:p>
        </p:txBody>
      </p:sp>
      <p:pic>
        <p:nvPicPr>
          <p:cNvPr id="8" name="Picture 7">
            <a:extLst>
              <a:ext uri="{FF2B5EF4-FFF2-40B4-BE49-F238E27FC236}">
                <a16:creationId xmlns:a16="http://schemas.microsoft.com/office/drawing/2014/main" id="{D7729D2E-8BAF-4940-8405-76A5C5286624}"/>
              </a:ext>
            </a:extLst>
          </p:cNvPr>
          <p:cNvPicPr>
            <a:picLocks noChangeAspect="1"/>
          </p:cNvPicPr>
          <p:nvPr/>
        </p:nvPicPr>
        <p:blipFill>
          <a:blip r:embed="rId5"/>
          <a:stretch>
            <a:fillRect/>
          </a:stretch>
        </p:blipFill>
        <p:spPr>
          <a:xfrm>
            <a:off x="7452320" y="4377952"/>
            <a:ext cx="1347333" cy="457240"/>
          </a:xfrm>
          <a:prstGeom prst="rect">
            <a:avLst/>
          </a:prstGeom>
        </p:spPr>
      </p:pic>
    </p:spTree>
    <p:extLst>
      <p:ext uri="{BB962C8B-B14F-4D97-AF65-F5344CB8AC3E}">
        <p14:creationId xmlns:p14="http://schemas.microsoft.com/office/powerpoint/2010/main" val="3609061412"/>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534413-F2C8-45E3-BB45-BEE2241049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3823155"/>
            <a:ext cx="1011808" cy="1018645"/>
          </a:xfrm>
          <a:prstGeom prst="rect">
            <a:avLst/>
          </a:prstGeom>
        </p:spPr>
      </p:pic>
      <p:sp>
        <p:nvSpPr>
          <p:cNvPr id="3" name="TextBox 2">
            <a:extLst>
              <a:ext uri="{FF2B5EF4-FFF2-40B4-BE49-F238E27FC236}">
                <a16:creationId xmlns:a16="http://schemas.microsoft.com/office/drawing/2014/main" id="{103BD44F-A188-47BB-B7F6-8E186EA7C4FB}"/>
              </a:ext>
            </a:extLst>
          </p:cNvPr>
          <p:cNvSpPr txBox="1"/>
          <p:nvPr/>
        </p:nvSpPr>
        <p:spPr>
          <a:xfrm>
            <a:off x="1763688" y="4083918"/>
            <a:ext cx="7180764" cy="646331"/>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rPr>
              <a:t>South Asian Ministry</a:t>
            </a:r>
          </a:p>
        </p:txBody>
      </p:sp>
      <p:sp>
        <p:nvSpPr>
          <p:cNvPr id="4" name="Content Placeholder 2">
            <a:extLst>
              <a:ext uri="{FF2B5EF4-FFF2-40B4-BE49-F238E27FC236}">
                <a16:creationId xmlns:a16="http://schemas.microsoft.com/office/drawing/2014/main" id="{D23FA56E-BC79-4696-8073-E703667BA4A9}"/>
              </a:ext>
            </a:extLst>
          </p:cNvPr>
          <p:cNvSpPr txBox="1">
            <a:spLocks/>
          </p:cNvSpPr>
          <p:nvPr/>
        </p:nvSpPr>
        <p:spPr>
          <a:xfrm>
            <a:off x="199547" y="742799"/>
            <a:ext cx="8744905" cy="2342641"/>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r" fontAlgn="auto">
              <a:lnSpc>
                <a:spcPct val="150000"/>
              </a:lnSpc>
              <a:spcAft>
                <a:spcPts val="0"/>
              </a:spcAft>
              <a:buFont typeface="Arial"/>
              <a:buNone/>
            </a:pPr>
            <a:r>
              <a:rPr lang="en-US" sz="2600" dirty="0">
                <a:solidFill>
                  <a:schemeClr val="bg1"/>
                </a:solidFill>
                <a:latin typeface="Arial" panose="020B0604020202020204" pitchFamily="34" charset="0"/>
                <a:cs typeface="Arial" panose="020B0604020202020204" pitchFamily="34" charset="0"/>
              </a:rPr>
              <a:t>Reaching out with the gospel </a:t>
            </a:r>
          </a:p>
          <a:p>
            <a:pPr marL="0" indent="0" algn="r" fontAlgn="auto">
              <a:lnSpc>
                <a:spcPct val="150000"/>
              </a:lnSpc>
              <a:spcAft>
                <a:spcPts val="0"/>
              </a:spcAft>
              <a:buFont typeface="Arial"/>
              <a:buNone/>
            </a:pPr>
            <a:r>
              <a:rPr lang="en-US" sz="2600" dirty="0">
                <a:solidFill>
                  <a:schemeClr val="bg1"/>
                </a:solidFill>
                <a:latin typeface="Arial" panose="020B0604020202020204" pitchFamily="34" charset="0"/>
                <a:cs typeface="Arial" panose="020B0604020202020204" pitchFamily="34" charset="0"/>
              </a:rPr>
              <a:t>to </a:t>
            </a: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South Asian neighbors </a:t>
            </a:r>
            <a:r>
              <a:rPr lang="en-US" sz="2600" dirty="0">
                <a:solidFill>
                  <a:schemeClr val="bg1"/>
                </a:solidFill>
                <a:latin typeface="Arial" panose="020B0604020202020204" pitchFamily="34" charset="0"/>
                <a:cs typeface="Arial" panose="020B0604020202020204" pitchFamily="34" charset="0"/>
              </a:rPr>
              <a:t>in the U.S.</a:t>
            </a:r>
          </a:p>
          <a:p>
            <a:pPr marL="0" indent="0" algn="r" fontAlgn="auto">
              <a:lnSpc>
                <a:spcPct val="150000"/>
              </a:lnSpc>
              <a:spcAft>
                <a:spcPts val="0"/>
              </a:spcAft>
              <a:buFont typeface="Arial"/>
              <a:buNone/>
            </a:pPr>
            <a:r>
              <a:rPr lang="en-US" sz="2600" dirty="0">
                <a:solidFill>
                  <a:schemeClr val="bg1"/>
                </a:solidFill>
                <a:latin typeface="Arial" panose="020B0604020202020204" pitchFamily="34" charset="0"/>
                <a:cs typeface="Arial" panose="020B0604020202020204" pitchFamily="34" charset="0"/>
              </a:rPr>
              <a:t> and </a:t>
            </a: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back in South Asia </a:t>
            </a:r>
          </a:p>
        </p:txBody>
      </p:sp>
      <p:pic>
        <p:nvPicPr>
          <p:cNvPr id="5" name="Picture 4">
            <a:extLst>
              <a:ext uri="{FF2B5EF4-FFF2-40B4-BE49-F238E27FC236}">
                <a16:creationId xmlns:a16="http://schemas.microsoft.com/office/drawing/2014/main" id="{45537865-EF74-4D86-A5FB-A164AC0945BE}"/>
              </a:ext>
            </a:extLst>
          </p:cNvPr>
          <p:cNvPicPr>
            <a:picLocks noChangeAspect="1"/>
          </p:cNvPicPr>
          <p:nvPr/>
        </p:nvPicPr>
        <p:blipFill>
          <a:blip r:embed="rId4"/>
          <a:stretch>
            <a:fillRect/>
          </a:stretch>
        </p:blipFill>
        <p:spPr>
          <a:xfrm>
            <a:off x="342285" y="301700"/>
            <a:ext cx="1262325" cy="428625"/>
          </a:xfrm>
          <a:prstGeom prst="rect">
            <a:avLst/>
          </a:prstGeom>
        </p:spPr>
      </p:pic>
    </p:spTree>
    <p:extLst>
      <p:ext uri="{BB962C8B-B14F-4D97-AF65-F5344CB8AC3E}">
        <p14:creationId xmlns:p14="http://schemas.microsoft.com/office/powerpoint/2010/main" val="412237239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t a table&#10;&#10;Description automatically generated">
            <a:extLst>
              <a:ext uri="{FF2B5EF4-FFF2-40B4-BE49-F238E27FC236}">
                <a16:creationId xmlns:a16="http://schemas.microsoft.com/office/drawing/2014/main" id="{7792D72D-7CDC-4F4F-A283-AA3E3395D71C}"/>
              </a:ext>
            </a:extLst>
          </p:cNvPr>
          <p:cNvPicPr>
            <a:picLocks noChangeAspect="1"/>
          </p:cNvPicPr>
          <p:nvPr/>
        </p:nvPicPr>
        <p:blipFill rotWithShape="1">
          <a:blip r:embed="rId3">
            <a:extLst>
              <a:ext uri="{28A0092B-C50C-407E-A947-70E740481C1C}">
                <a14:useLocalDpi xmlns:a14="http://schemas.microsoft.com/office/drawing/2010/main" val="0"/>
              </a:ext>
            </a:extLst>
          </a:blip>
          <a:srcRect t="10541" b="5062"/>
          <a:stretch/>
        </p:blipFill>
        <p:spPr>
          <a:xfrm>
            <a:off x="0" y="0"/>
            <a:ext cx="9144000" cy="5143500"/>
          </a:xfrm>
          <a:prstGeom prst="rect">
            <a:avLst/>
          </a:prstGeom>
        </p:spPr>
      </p:pic>
      <p:pic>
        <p:nvPicPr>
          <p:cNvPr id="5" name="Picture 4" descr="blackopacity30.png">
            <a:extLst>
              <a:ext uri="{FF2B5EF4-FFF2-40B4-BE49-F238E27FC236}">
                <a16:creationId xmlns:a16="http://schemas.microsoft.com/office/drawing/2014/main" id="{7D05EA99-CFE4-44A7-916D-A27064BB94F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16" y="4083918"/>
            <a:ext cx="9180512" cy="1083866"/>
          </a:xfrm>
          <a:prstGeom prst="rect">
            <a:avLst/>
          </a:prstGeom>
        </p:spPr>
      </p:pic>
      <p:sp>
        <p:nvSpPr>
          <p:cNvPr id="4" name="TextBox 3">
            <a:extLst>
              <a:ext uri="{FF2B5EF4-FFF2-40B4-BE49-F238E27FC236}">
                <a16:creationId xmlns:a16="http://schemas.microsoft.com/office/drawing/2014/main" id="{4118E150-BD77-480E-9437-AEFB57787264}"/>
              </a:ext>
            </a:extLst>
          </p:cNvPr>
          <p:cNvSpPr txBox="1"/>
          <p:nvPr/>
        </p:nvSpPr>
        <p:spPr>
          <a:xfrm>
            <a:off x="179512" y="4333463"/>
            <a:ext cx="9180512" cy="584775"/>
          </a:xfrm>
          <a:prstGeom prst="rect">
            <a:avLst/>
          </a:prstGeom>
          <a:noFill/>
        </p:spPr>
        <p:txBody>
          <a:bodyPr wrap="square" rtlCol="0">
            <a:spAutoFit/>
          </a:bodyPr>
          <a:lstStyle/>
          <a:p>
            <a:r>
              <a:rPr lang="en-US" sz="3200" dirty="0">
                <a:solidFill>
                  <a:schemeClr val="bg1"/>
                </a:solidFill>
              </a:rPr>
              <a:t>International Friendship Center – Pewaukee, WI</a:t>
            </a:r>
          </a:p>
        </p:txBody>
      </p:sp>
    </p:spTree>
    <p:extLst>
      <p:ext uri="{BB962C8B-B14F-4D97-AF65-F5344CB8AC3E}">
        <p14:creationId xmlns:p14="http://schemas.microsoft.com/office/powerpoint/2010/main" val="826274397"/>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laying a board game&#10;&#10;Description automatically generated with low confidence">
            <a:extLst>
              <a:ext uri="{FF2B5EF4-FFF2-40B4-BE49-F238E27FC236}">
                <a16:creationId xmlns:a16="http://schemas.microsoft.com/office/drawing/2014/main" id="{E995378D-97CA-4EEB-819F-18DD253D18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 name="Picture 3" descr="blackopacity30.png">
            <a:extLst>
              <a:ext uri="{FF2B5EF4-FFF2-40B4-BE49-F238E27FC236}">
                <a16:creationId xmlns:a16="http://schemas.microsoft.com/office/drawing/2014/main" id="{1C2A6B7E-B0D8-40C8-9F1C-4F4F1A2F703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16" y="4083918"/>
            <a:ext cx="9180512" cy="1083866"/>
          </a:xfrm>
          <a:prstGeom prst="rect">
            <a:avLst/>
          </a:prstGeom>
        </p:spPr>
      </p:pic>
      <p:sp>
        <p:nvSpPr>
          <p:cNvPr id="5" name="TextBox 4">
            <a:extLst>
              <a:ext uri="{FF2B5EF4-FFF2-40B4-BE49-F238E27FC236}">
                <a16:creationId xmlns:a16="http://schemas.microsoft.com/office/drawing/2014/main" id="{EA1944BB-9292-48BC-9392-DDEB676FA052}"/>
              </a:ext>
            </a:extLst>
          </p:cNvPr>
          <p:cNvSpPr txBox="1"/>
          <p:nvPr/>
        </p:nvSpPr>
        <p:spPr>
          <a:xfrm>
            <a:off x="179512" y="4333463"/>
            <a:ext cx="9180512"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Faces of Faith – </a:t>
            </a:r>
            <a:r>
              <a:rPr lang="en-US" sz="3200" b="1" dirty="0" err="1">
                <a:solidFill>
                  <a:schemeClr val="bg1"/>
                </a:solidFill>
                <a:effectLst>
                  <a:outerShdw blurRad="38100" dist="38100" dir="2700000" algn="tl">
                    <a:srgbClr val="000000">
                      <a:alpha val="43137"/>
                    </a:srgbClr>
                  </a:outerShdw>
                </a:effectLst>
              </a:rPr>
              <a:t>Dia</a:t>
            </a:r>
            <a:endParaRPr lang="en-US" sz="3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74545266"/>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itting in front of a building&#10;&#10;Description automatically generated">
            <a:extLst>
              <a:ext uri="{FF2B5EF4-FFF2-40B4-BE49-F238E27FC236}">
                <a16:creationId xmlns:a16="http://schemas.microsoft.com/office/drawing/2014/main" id="{251893F7-2A12-4581-9C70-9D6DFABDCA03}"/>
              </a:ext>
            </a:extLst>
          </p:cNvPr>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t="18035" b="6987"/>
          <a:stretch/>
        </p:blipFill>
        <p:spPr>
          <a:xfrm>
            <a:off x="21" y="1532"/>
            <a:ext cx="9143979" cy="5141968"/>
          </a:xfrm>
          <a:prstGeom prst="rect">
            <a:avLst/>
          </a:prstGeom>
        </p:spPr>
      </p:pic>
      <p:sp>
        <p:nvSpPr>
          <p:cNvPr id="2" name="TextBox 1">
            <a:extLst>
              <a:ext uri="{FF2B5EF4-FFF2-40B4-BE49-F238E27FC236}">
                <a16:creationId xmlns:a16="http://schemas.microsoft.com/office/drawing/2014/main" id="{916E7D10-E5E4-489D-B92C-1FAAFA9DEA1B}"/>
              </a:ext>
            </a:extLst>
          </p:cNvPr>
          <p:cNvSpPr txBox="1"/>
          <p:nvPr/>
        </p:nvSpPr>
        <p:spPr>
          <a:xfrm>
            <a:off x="107504" y="3406247"/>
            <a:ext cx="3754791" cy="1557250"/>
          </a:xfrm>
          <a:prstGeom prst="rect">
            <a:avLst/>
          </a:prstGeom>
        </p:spPr>
        <p:txBody>
          <a:bodyPr vert="horz" lIns="91440" tIns="45720" rIns="91440" bIns="45720" rtlCol="0" anchor="t">
            <a:normAutofit fontScale="92500"/>
          </a:bodyPr>
          <a:lstStyle/>
          <a:p>
            <a:pPr>
              <a:lnSpc>
                <a:spcPct val="90000"/>
              </a:lnSpc>
              <a:spcAft>
                <a:spcPts val="600"/>
              </a:spcAft>
            </a:pPr>
            <a:r>
              <a:rPr lang="en-US" sz="2800" b="1" kern="1200"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A new mission opportunity in Bangladesh and the Midwest </a:t>
            </a:r>
            <a:r>
              <a:rPr lang="en-US" sz="2800" kern="1200" dirty="0">
                <a:solidFill>
                  <a:schemeClr val="bg1"/>
                </a:solidFill>
                <a:latin typeface="Arial" panose="020B0604020202020204" pitchFamily="34" charset="0"/>
                <a:ea typeface="+mj-ea"/>
                <a:cs typeface="Arial" panose="020B0604020202020204" pitchFamily="34" charset="0"/>
              </a:rPr>
              <a:t>through </a:t>
            </a:r>
            <a:r>
              <a:rPr lang="en-US" sz="2800" kern="1200" dirty="0" err="1">
                <a:solidFill>
                  <a:schemeClr val="bg1"/>
                </a:solidFill>
                <a:latin typeface="Arial" panose="020B0604020202020204" pitchFamily="34" charset="0"/>
                <a:ea typeface="+mj-ea"/>
                <a:cs typeface="Arial" panose="020B0604020202020204" pitchFamily="34" charset="0"/>
              </a:rPr>
              <a:t>Haris</a:t>
            </a:r>
            <a:r>
              <a:rPr lang="en-US" sz="2800" kern="1200" dirty="0">
                <a:solidFill>
                  <a:schemeClr val="bg1"/>
                </a:solidFill>
                <a:latin typeface="Arial" panose="020B0604020202020204" pitchFamily="34" charset="0"/>
                <a:ea typeface="+mj-ea"/>
                <a:cs typeface="Arial" panose="020B0604020202020204" pitchFamily="34" charset="0"/>
              </a:rPr>
              <a:t>*</a:t>
            </a:r>
          </a:p>
        </p:txBody>
      </p:sp>
      <p:pic>
        <p:nvPicPr>
          <p:cNvPr id="7" name="Picture 6" descr="A group of people standing outside of a building&#10;&#10;Description automatically generated">
            <a:extLst>
              <a:ext uri="{FF2B5EF4-FFF2-40B4-BE49-F238E27FC236}">
                <a16:creationId xmlns:a16="http://schemas.microsoft.com/office/drawing/2014/main" id="{4B608268-FC8C-47F5-9DE1-89462A83A02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386" r="22370" b="1"/>
          <a:stretch/>
        </p:blipFill>
        <p:spPr>
          <a:xfrm>
            <a:off x="4515814" y="408603"/>
            <a:ext cx="4628186" cy="4734918"/>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6" name="Picture 5">
            <a:extLst>
              <a:ext uri="{FF2B5EF4-FFF2-40B4-BE49-F238E27FC236}">
                <a16:creationId xmlns:a16="http://schemas.microsoft.com/office/drawing/2014/main" id="{07AA99B4-E504-4951-97AA-4C525676C448}"/>
              </a:ext>
            </a:extLst>
          </p:cNvPr>
          <p:cNvPicPr>
            <a:picLocks noChangeAspect="1"/>
          </p:cNvPicPr>
          <p:nvPr/>
        </p:nvPicPr>
        <p:blipFill>
          <a:blip r:embed="rId5"/>
          <a:stretch>
            <a:fillRect/>
          </a:stretch>
        </p:blipFill>
        <p:spPr>
          <a:xfrm>
            <a:off x="270649" y="180003"/>
            <a:ext cx="1346479" cy="457200"/>
          </a:xfrm>
          <a:prstGeom prst="rect">
            <a:avLst/>
          </a:prstGeom>
        </p:spPr>
      </p:pic>
    </p:spTree>
    <p:extLst>
      <p:ext uri="{BB962C8B-B14F-4D97-AF65-F5344CB8AC3E}">
        <p14:creationId xmlns:p14="http://schemas.microsoft.com/office/powerpoint/2010/main" val="250861754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01205-AB01-4C33-82FA-367A13893FB6}"/>
              </a:ext>
            </a:extLst>
          </p:cNvPr>
          <p:cNvSpPr>
            <a:spLocks noGrp="1"/>
          </p:cNvSpPr>
          <p:nvPr>
            <p:ph type="title"/>
          </p:nvPr>
        </p:nvSpPr>
        <p:spPr>
          <a:xfrm>
            <a:off x="323528" y="267494"/>
            <a:ext cx="7886700" cy="712490"/>
          </a:xfrm>
        </p:spPr>
        <p:txBody>
          <a:bodyPr>
            <a:normAutofit/>
          </a:bodyPr>
          <a:lstStyle/>
          <a:p>
            <a:r>
              <a:rPr lang="en-US" sz="3600" b="1" dirty="0">
                <a:solidFill>
                  <a:schemeClr val="bg1"/>
                </a:solidFill>
                <a:latin typeface="Arial" panose="020B0604020202020204" pitchFamily="34" charset="0"/>
                <a:cs typeface="Arial" panose="020B0604020202020204" pitchFamily="34" charset="0"/>
              </a:rPr>
              <a:t>Joint Mission Council (JMC)</a:t>
            </a:r>
          </a:p>
        </p:txBody>
      </p:sp>
      <p:sp>
        <p:nvSpPr>
          <p:cNvPr id="3" name="Content Placeholder 2">
            <a:extLst>
              <a:ext uri="{FF2B5EF4-FFF2-40B4-BE49-F238E27FC236}">
                <a16:creationId xmlns:a16="http://schemas.microsoft.com/office/drawing/2014/main" id="{FD2B38B3-3E13-45A0-A60C-5B1F922BAFCC}"/>
              </a:ext>
            </a:extLst>
          </p:cNvPr>
          <p:cNvSpPr>
            <a:spLocks noGrp="1"/>
          </p:cNvSpPr>
          <p:nvPr>
            <p:ph idx="1"/>
          </p:nvPr>
        </p:nvSpPr>
        <p:spPr>
          <a:xfrm>
            <a:off x="300780" y="1419622"/>
            <a:ext cx="4180854" cy="742156"/>
          </a:xfrm>
        </p:spPr>
        <p:txBody>
          <a:bodyPr>
            <a:normAutofit/>
          </a:bodyPr>
          <a:lstStyle/>
          <a:p>
            <a:pPr marL="0" indent="0">
              <a:buNone/>
            </a:pPr>
            <a:r>
              <a:rPr lang="en-US" b="1" dirty="0">
                <a:solidFill>
                  <a:schemeClr val="bg1"/>
                </a:solidFill>
                <a:latin typeface="Arial" panose="020B0604020202020204" pitchFamily="34" charset="0"/>
                <a:cs typeface="Arial" panose="020B0604020202020204" pitchFamily="34" charset="0"/>
              </a:rPr>
              <a:t>Diaspora (people group) ministries supported by JMC: </a:t>
            </a:r>
          </a:p>
        </p:txBody>
      </p:sp>
      <p:pic>
        <p:nvPicPr>
          <p:cNvPr id="4" name="Picture 3">
            <a:extLst>
              <a:ext uri="{FF2B5EF4-FFF2-40B4-BE49-F238E27FC236}">
                <a16:creationId xmlns:a16="http://schemas.microsoft.com/office/drawing/2014/main" id="{19143D4F-212F-4F20-AA0D-012F06A0EE0D}"/>
              </a:ext>
            </a:extLst>
          </p:cNvPr>
          <p:cNvPicPr>
            <a:picLocks noChangeAspect="1"/>
          </p:cNvPicPr>
          <p:nvPr/>
        </p:nvPicPr>
        <p:blipFill>
          <a:blip r:embed="rId3"/>
          <a:stretch>
            <a:fillRect/>
          </a:stretch>
        </p:blipFill>
        <p:spPr>
          <a:xfrm>
            <a:off x="251520" y="979984"/>
            <a:ext cx="8394920" cy="6097"/>
          </a:xfrm>
          <a:prstGeom prst="rect">
            <a:avLst/>
          </a:prstGeom>
        </p:spPr>
      </p:pic>
      <p:sp>
        <p:nvSpPr>
          <p:cNvPr id="5" name="TextBox 4">
            <a:extLst>
              <a:ext uri="{FF2B5EF4-FFF2-40B4-BE49-F238E27FC236}">
                <a16:creationId xmlns:a16="http://schemas.microsoft.com/office/drawing/2014/main" id="{2D54A8D6-A77C-4D8A-A260-B01B7387A410}"/>
              </a:ext>
            </a:extLst>
          </p:cNvPr>
          <p:cNvSpPr txBox="1"/>
          <p:nvPr/>
        </p:nvSpPr>
        <p:spPr>
          <a:xfrm>
            <a:off x="305282" y="2458557"/>
            <a:ext cx="4180854" cy="1938992"/>
          </a:xfrm>
          <a:prstGeom prst="rect">
            <a:avLst/>
          </a:prstGeom>
          <a:noFill/>
        </p:spPr>
        <p:txBody>
          <a:bodyPr wrap="square" numCol="2" spcCol="0" rtlCol="0">
            <a:spAutoFit/>
          </a:bodyPr>
          <a:lstStyle/>
          <a:p>
            <a:r>
              <a:rPr lang="en-US" sz="2000" dirty="0">
                <a:solidFill>
                  <a:schemeClr val="bg1"/>
                </a:solidFill>
              </a:rPr>
              <a:t>Chinese</a:t>
            </a:r>
          </a:p>
          <a:p>
            <a:r>
              <a:rPr lang="en-US" sz="2000" dirty="0">
                <a:solidFill>
                  <a:schemeClr val="bg1"/>
                </a:solidFill>
              </a:rPr>
              <a:t>Hispanic</a:t>
            </a:r>
          </a:p>
          <a:p>
            <a:r>
              <a:rPr lang="en-US" sz="2000" dirty="0">
                <a:solidFill>
                  <a:schemeClr val="bg1"/>
                </a:solidFill>
              </a:rPr>
              <a:t>Hmong</a:t>
            </a:r>
          </a:p>
          <a:p>
            <a:r>
              <a:rPr lang="en-US" sz="2000" dirty="0">
                <a:solidFill>
                  <a:schemeClr val="bg1"/>
                </a:solidFill>
              </a:rPr>
              <a:t>Korean</a:t>
            </a:r>
          </a:p>
          <a:p>
            <a:endParaRPr lang="en-US" sz="2000" dirty="0">
              <a:solidFill>
                <a:schemeClr val="bg1"/>
              </a:solidFill>
            </a:endParaRPr>
          </a:p>
          <a:p>
            <a:endParaRPr lang="en-US" sz="2000" dirty="0">
              <a:solidFill>
                <a:schemeClr val="bg1"/>
              </a:solidFill>
            </a:endParaRPr>
          </a:p>
          <a:p>
            <a:r>
              <a:rPr lang="en-US" sz="2000" dirty="0">
                <a:solidFill>
                  <a:schemeClr val="bg1"/>
                </a:solidFill>
              </a:rPr>
              <a:t>Liberian</a:t>
            </a:r>
          </a:p>
          <a:p>
            <a:r>
              <a:rPr lang="en-US" sz="2000" dirty="0">
                <a:solidFill>
                  <a:schemeClr val="bg1"/>
                </a:solidFill>
              </a:rPr>
              <a:t>South Asian</a:t>
            </a:r>
          </a:p>
          <a:p>
            <a:r>
              <a:rPr lang="en-US" sz="2000" dirty="0">
                <a:solidFill>
                  <a:schemeClr val="bg1"/>
                </a:solidFill>
              </a:rPr>
              <a:t>Sudanese</a:t>
            </a:r>
          </a:p>
          <a:p>
            <a:r>
              <a:rPr lang="en-US" sz="2000" dirty="0">
                <a:solidFill>
                  <a:schemeClr val="bg1"/>
                </a:solidFill>
              </a:rPr>
              <a:t>Vietnamese</a:t>
            </a:r>
          </a:p>
        </p:txBody>
      </p:sp>
      <p:pic>
        <p:nvPicPr>
          <p:cNvPr id="7" name="Picture 6">
            <a:extLst>
              <a:ext uri="{FF2B5EF4-FFF2-40B4-BE49-F238E27FC236}">
                <a16:creationId xmlns:a16="http://schemas.microsoft.com/office/drawing/2014/main" id="{63FE9311-AD78-466E-9986-50A8A65038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6016" y="1419622"/>
            <a:ext cx="3960440" cy="29703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B4EE9935-E74B-4CB9-B33F-62C5565DAF00}"/>
              </a:ext>
            </a:extLst>
          </p:cNvPr>
          <p:cNvSpPr txBox="1"/>
          <p:nvPr/>
        </p:nvSpPr>
        <p:spPr>
          <a:xfrm>
            <a:off x="4896036" y="4617071"/>
            <a:ext cx="3600400" cy="307777"/>
          </a:xfrm>
          <a:prstGeom prst="rect">
            <a:avLst/>
          </a:prstGeom>
          <a:noFill/>
        </p:spPr>
        <p:txBody>
          <a:bodyPr wrap="square" rtlCol="0">
            <a:spAutoFit/>
          </a:bodyPr>
          <a:lstStyle/>
          <a:p>
            <a:pPr algn="ctr"/>
            <a:r>
              <a:rPr lang="en-US" sz="1400" dirty="0">
                <a:solidFill>
                  <a:schemeClr val="bg1"/>
                </a:solidFill>
              </a:rPr>
              <a:t>Peace in Jesus Vietnamese LC – Boise, ID</a:t>
            </a:r>
          </a:p>
        </p:txBody>
      </p:sp>
      <p:pic>
        <p:nvPicPr>
          <p:cNvPr id="9" name="Picture 8" descr="WELSlogo_reverse_print.eps">
            <a:extLst>
              <a:ext uri="{FF2B5EF4-FFF2-40B4-BE49-F238E27FC236}">
                <a16:creationId xmlns:a16="http://schemas.microsoft.com/office/drawing/2014/main" id="{4696B8CB-D33D-4043-8B3E-2C957CF59DF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24328" y="320366"/>
            <a:ext cx="1258281" cy="428625"/>
          </a:xfrm>
          <a:prstGeom prst="rect">
            <a:avLst/>
          </a:prstGeom>
        </p:spPr>
      </p:pic>
    </p:spTree>
    <p:extLst>
      <p:ext uri="{BB962C8B-B14F-4D97-AF65-F5344CB8AC3E}">
        <p14:creationId xmlns:p14="http://schemas.microsoft.com/office/powerpoint/2010/main" val="3635273160"/>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10;&#10;Description automatically generated">
            <a:extLst>
              <a:ext uri="{FF2B5EF4-FFF2-40B4-BE49-F238E27FC236}">
                <a16:creationId xmlns:a16="http://schemas.microsoft.com/office/drawing/2014/main" id="{D97C3F05-9262-216D-D555-5527AEC4F9CA}"/>
              </a:ext>
            </a:extLst>
          </p:cNvPr>
          <p:cNvPicPr>
            <a:picLocks noChangeAspect="1"/>
          </p:cNvPicPr>
          <p:nvPr/>
        </p:nvPicPr>
        <p:blipFill rotWithShape="1">
          <a:blip r:embed="rId3">
            <a:extLst>
              <a:ext uri="{28A0092B-C50C-407E-A947-70E740481C1C}">
                <a14:useLocalDpi xmlns:a14="http://schemas.microsoft.com/office/drawing/2010/main" val="0"/>
              </a:ext>
            </a:extLst>
          </a:blip>
          <a:srcRect t="15683"/>
          <a:stretch/>
        </p:blipFill>
        <p:spPr>
          <a:xfrm>
            <a:off x="-6214" y="0"/>
            <a:ext cx="9150213" cy="5143500"/>
          </a:xfrm>
          <a:prstGeom prst="rect">
            <a:avLst/>
          </a:prstGeom>
        </p:spPr>
      </p:pic>
      <p:pic>
        <p:nvPicPr>
          <p:cNvPr id="4" name="Picture 3" descr="blackopacity30.png">
            <a:extLst>
              <a:ext uri="{FF2B5EF4-FFF2-40B4-BE49-F238E27FC236}">
                <a16:creationId xmlns:a16="http://schemas.microsoft.com/office/drawing/2014/main" id="{46783BA8-7CA8-1481-30AD-0DBAE5D8B20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16" y="4083918"/>
            <a:ext cx="9180512" cy="1083866"/>
          </a:xfrm>
          <a:prstGeom prst="rect">
            <a:avLst/>
          </a:prstGeom>
        </p:spPr>
      </p:pic>
      <p:sp>
        <p:nvSpPr>
          <p:cNvPr id="5" name="TextBox 4">
            <a:extLst>
              <a:ext uri="{FF2B5EF4-FFF2-40B4-BE49-F238E27FC236}">
                <a16:creationId xmlns:a16="http://schemas.microsoft.com/office/drawing/2014/main" id="{AA8F5BB4-7C6A-75B8-800E-CB95E5EDA55C}"/>
              </a:ext>
            </a:extLst>
          </p:cNvPr>
          <p:cNvSpPr txBox="1"/>
          <p:nvPr/>
        </p:nvSpPr>
        <p:spPr>
          <a:xfrm>
            <a:off x="179512" y="4333463"/>
            <a:ext cx="9180512"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Indian outreach </a:t>
            </a:r>
            <a:r>
              <a:rPr lang="en-US" sz="3200" dirty="0">
                <a:solidFill>
                  <a:schemeClr val="bg1"/>
                </a:solidFill>
              </a:rPr>
              <a:t>in San Antonio, TX</a:t>
            </a:r>
          </a:p>
        </p:txBody>
      </p:sp>
    </p:spTree>
    <p:extLst>
      <p:ext uri="{BB962C8B-B14F-4D97-AF65-F5344CB8AC3E}">
        <p14:creationId xmlns:p14="http://schemas.microsoft.com/office/powerpoint/2010/main" val="2910735531"/>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534413-F2C8-45E3-BB45-BEE2241049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3823155"/>
            <a:ext cx="1011808" cy="1018645"/>
          </a:xfrm>
          <a:prstGeom prst="rect">
            <a:avLst/>
          </a:prstGeom>
        </p:spPr>
      </p:pic>
      <p:sp>
        <p:nvSpPr>
          <p:cNvPr id="3" name="TextBox 2">
            <a:extLst>
              <a:ext uri="{FF2B5EF4-FFF2-40B4-BE49-F238E27FC236}">
                <a16:creationId xmlns:a16="http://schemas.microsoft.com/office/drawing/2014/main" id="{103BD44F-A188-47BB-B7F6-8E186EA7C4FB}"/>
              </a:ext>
            </a:extLst>
          </p:cNvPr>
          <p:cNvSpPr txBox="1"/>
          <p:nvPr/>
        </p:nvSpPr>
        <p:spPr>
          <a:xfrm>
            <a:off x="1763688" y="4083918"/>
            <a:ext cx="7180764" cy="646331"/>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rPr>
              <a:t>Sudanese Ministry</a:t>
            </a:r>
          </a:p>
        </p:txBody>
      </p:sp>
      <p:pic>
        <p:nvPicPr>
          <p:cNvPr id="5" name="Picture 4">
            <a:extLst>
              <a:ext uri="{FF2B5EF4-FFF2-40B4-BE49-F238E27FC236}">
                <a16:creationId xmlns:a16="http://schemas.microsoft.com/office/drawing/2014/main" id="{45537865-EF74-4D86-A5FB-A164AC0945BE}"/>
              </a:ext>
            </a:extLst>
          </p:cNvPr>
          <p:cNvPicPr>
            <a:picLocks noChangeAspect="1"/>
          </p:cNvPicPr>
          <p:nvPr/>
        </p:nvPicPr>
        <p:blipFill>
          <a:blip r:embed="rId4"/>
          <a:stretch>
            <a:fillRect/>
          </a:stretch>
        </p:blipFill>
        <p:spPr>
          <a:xfrm>
            <a:off x="342285" y="301700"/>
            <a:ext cx="1262325" cy="428625"/>
          </a:xfrm>
          <a:prstGeom prst="rect">
            <a:avLst/>
          </a:prstGeom>
        </p:spPr>
      </p:pic>
      <p:sp>
        <p:nvSpPr>
          <p:cNvPr id="6" name="Content Placeholder 2">
            <a:extLst>
              <a:ext uri="{FF2B5EF4-FFF2-40B4-BE49-F238E27FC236}">
                <a16:creationId xmlns:a16="http://schemas.microsoft.com/office/drawing/2014/main" id="{172E7379-6613-4C02-88E9-D73151E2A1E5}"/>
              </a:ext>
            </a:extLst>
          </p:cNvPr>
          <p:cNvSpPr txBox="1">
            <a:spLocks/>
          </p:cNvSpPr>
          <p:nvPr/>
        </p:nvSpPr>
        <p:spPr>
          <a:xfrm>
            <a:off x="199547" y="1093205"/>
            <a:ext cx="8744905" cy="2342641"/>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r" fontAlgn="auto">
              <a:lnSpc>
                <a:spcPct val="150000"/>
              </a:lnSpc>
              <a:spcAft>
                <a:spcPts val="0"/>
              </a:spcAft>
              <a:buFont typeface="Arial"/>
              <a:buNone/>
            </a:pPr>
            <a:r>
              <a:rPr lang="en-US" sz="2600" dirty="0">
                <a:solidFill>
                  <a:schemeClr val="bg1"/>
                </a:solidFill>
                <a:latin typeface="Arial" panose="020B0604020202020204" pitchFamily="34" charset="0"/>
                <a:cs typeface="Arial" panose="020B0604020202020204" pitchFamily="34" charset="0"/>
              </a:rPr>
              <a:t>Showing Christ’s love to Sudanese refugees </a:t>
            </a:r>
          </a:p>
          <a:p>
            <a:pPr marL="0" indent="0" algn="r" fontAlgn="auto">
              <a:lnSpc>
                <a:spcPct val="150000"/>
              </a:lnSpc>
              <a:spcAft>
                <a:spcPts val="0"/>
              </a:spcAft>
              <a:buFont typeface="Arial"/>
              <a:buNone/>
            </a:pPr>
            <a:r>
              <a:rPr lang="en-US" sz="2600" dirty="0">
                <a:solidFill>
                  <a:schemeClr val="bg1"/>
                </a:solidFill>
                <a:latin typeface="Arial" panose="020B0604020202020204" pitchFamily="34" charset="0"/>
                <a:cs typeface="Arial" panose="020B0604020202020204" pitchFamily="34" charset="0"/>
              </a:rPr>
              <a:t>in </a:t>
            </a: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eight cities </a:t>
            </a:r>
            <a:r>
              <a:rPr lang="en-US" sz="2800" dirty="0">
                <a:solidFill>
                  <a:schemeClr val="bg1"/>
                </a:solidFill>
                <a:latin typeface="Arial" panose="020B0604020202020204" pitchFamily="34" charset="0"/>
                <a:cs typeface="Arial" panose="020B0604020202020204" pitchFamily="34" charset="0"/>
              </a:rPr>
              <a:t>across North America </a:t>
            </a:r>
            <a:r>
              <a:rPr lang="en-US" sz="2600" dirty="0">
                <a:solidFill>
                  <a:schemeClr val="bg1"/>
                </a:solidFill>
                <a:latin typeface="Arial" panose="020B0604020202020204" pitchFamily="34" charset="0"/>
                <a:cs typeface="Arial" panose="020B0604020202020204" pitchFamily="34" charset="0"/>
              </a:rPr>
              <a:t>and </a:t>
            </a:r>
          </a:p>
          <a:p>
            <a:pPr marL="0" indent="0" algn="r" fontAlgn="auto">
              <a:lnSpc>
                <a:spcPct val="150000"/>
              </a:lnSpc>
              <a:spcAft>
                <a:spcPts val="0"/>
              </a:spcAft>
              <a:buFont typeface="Arial"/>
              <a:buNone/>
            </a:pP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three countries </a:t>
            </a:r>
            <a:r>
              <a:rPr lang="en-US" sz="2800" dirty="0">
                <a:solidFill>
                  <a:schemeClr val="bg1"/>
                </a:solidFill>
                <a:latin typeface="Arial" panose="020B0604020202020204" pitchFamily="34" charset="0"/>
                <a:cs typeface="Arial" panose="020B0604020202020204" pitchFamily="34" charset="0"/>
              </a:rPr>
              <a:t>in Africa</a:t>
            </a:r>
            <a:endParaRPr lang="en-US" sz="2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494056"/>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table with boxes&#10;&#10;Description automatically generated with low confidence">
            <a:extLst>
              <a:ext uri="{FF2B5EF4-FFF2-40B4-BE49-F238E27FC236}">
                <a16:creationId xmlns:a16="http://schemas.microsoft.com/office/drawing/2014/main" id="{EC5DA4AA-E5AD-44AD-90B6-E76FD037634A}"/>
              </a:ext>
            </a:extLst>
          </p:cNvPr>
          <p:cNvPicPr>
            <a:picLocks noChangeAspect="1"/>
          </p:cNvPicPr>
          <p:nvPr/>
        </p:nvPicPr>
        <p:blipFill rotWithShape="1">
          <a:blip r:embed="rId3">
            <a:extLst>
              <a:ext uri="{28A0092B-C50C-407E-A947-70E740481C1C}">
                <a14:useLocalDpi xmlns:a14="http://schemas.microsoft.com/office/drawing/2010/main" val="0"/>
              </a:ext>
            </a:extLst>
          </a:blip>
          <a:srcRect b="25372"/>
          <a:stretch/>
        </p:blipFill>
        <p:spPr>
          <a:xfrm>
            <a:off x="-9029" y="-1"/>
            <a:ext cx="9189641" cy="5143502"/>
          </a:xfrm>
          <a:prstGeom prst="rect">
            <a:avLst/>
          </a:prstGeom>
        </p:spPr>
      </p:pic>
      <p:pic>
        <p:nvPicPr>
          <p:cNvPr id="6" name="Picture 5">
            <a:extLst>
              <a:ext uri="{FF2B5EF4-FFF2-40B4-BE49-F238E27FC236}">
                <a16:creationId xmlns:a16="http://schemas.microsoft.com/office/drawing/2014/main" id="{7DE288C2-624A-4F2E-91DF-818BBC97F487}"/>
              </a:ext>
            </a:extLst>
          </p:cNvPr>
          <p:cNvPicPr>
            <a:picLocks noChangeAspect="1"/>
          </p:cNvPicPr>
          <p:nvPr/>
        </p:nvPicPr>
        <p:blipFill>
          <a:blip r:embed="rId4"/>
          <a:stretch>
            <a:fillRect/>
          </a:stretch>
        </p:blipFill>
        <p:spPr>
          <a:xfrm>
            <a:off x="17140" y="4060865"/>
            <a:ext cx="9144000" cy="1082634"/>
          </a:xfrm>
          <a:prstGeom prst="rect">
            <a:avLst/>
          </a:prstGeom>
        </p:spPr>
      </p:pic>
      <p:sp>
        <p:nvSpPr>
          <p:cNvPr id="7" name="TextBox 6">
            <a:extLst>
              <a:ext uri="{FF2B5EF4-FFF2-40B4-BE49-F238E27FC236}">
                <a16:creationId xmlns:a16="http://schemas.microsoft.com/office/drawing/2014/main" id="{7F857E31-91D3-4AE1-A474-918A42F02048}"/>
              </a:ext>
            </a:extLst>
          </p:cNvPr>
          <p:cNvSpPr txBox="1"/>
          <p:nvPr/>
        </p:nvSpPr>
        <p:spPr>
          <a:xfrm>
            <a:off x="36612" y="4060865"/>
            <a:ext cx="9070776" cy="1077218"/>
          </a:xfrm>
          <a:prstGeom prst="rect">
            <a:avLst/>
          </a:prstGeom>
          <a:noFill/>
        </p:spPr>
        <p:txBody>
          <a:bodyPr wrap="square" rtlCol="0">
            <a:spAutoFit/>
          </a:bodyPr>
          <a:lstStyle/>
          <a:p>
            <a:r>
              <a:rPr lang="en-US" sz="3200" dirty="0">
                <a:solidFill>
                  <a:schemeClr val="bg1"/>
                </a:solidFill>
              </a:rPr>
              <a:t>South Sudanese Ministry</a:t>
            </a:r>
          </a:p>
          <a:p>
            <a:r>
              <a:rPr lang="en-US" sz="3200" b="1" dirty="0">
                <a:solidFill>
                  <a:schemeClr val="bg1"/>
                </a:solidFill>
                <a:effectLst>
                  <a:outerShdw blurRad="38100" dist="38100" dir="2700000" algn="tl">
                    <a:srgbClr val="000000">
                      <a:alpha val="43137"/>
                    </a:srgbClr>
                  </a:outerShdw>
                </a:effectLst>
              </a:rPr>
              <a:t>10 locations across the U.S. and Canada</a:t>
            </a:r>
          </a:p>
        </p:txBody>
      </p:sp>
    </p:spTree>
    <p:extLst>
      <p:ext uri="{BB962C8B-B14F-4D97-AF65-F5344CB8AC3E}">
        <p14:creationId xmlns:p14="http://schemas.microsoft.com/office/powerpoint/2010/main" val="1123014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the camera&#10;&#10;Description automatically generated">
            <a:extLst>
              <a:ext uri="{FF2B5EF4-FFF2-40B4-BE49-F238E27FC236}">
                <a16:creationId xmlns:a16="http://schemas.microsoft.com/office/drawing/2014/main" id="{8C796054-83E4-418E-B3C4-8DDB8E3A68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405" r="1059" b="10389"/>
          <a:stretch/>
        </p:blipFill>
        <p:spPr>
          <a:xfrm>
            <a:off x="17742" y="0"/>
            <a:ext cx="9144000" cy="5143500"/>
          </a:xfrm>
          <a:prstGeom prst="rect">
            <a:avLst/>
          </a:prstGeom>
        </p:spPr>
      </p:pic>
      <p:pic>
        <p:nvPicPr>
          <p:cNvPr id="4" name="Picture 3">
            <a:extLst>
              <a:ext uri="{FF2B5EF4-FFF2-40B4-BE49-F238E27FC236}">
                <a16:creationId xmlns:a16="http://schemas.microsoft.com/office/drawing/2014/main" id="{F862DA13-782F-459D-B8DA-E8453ACE55F0}"/>
              </a:ext>
            </a:extLst>
          </p:cNvPr>
          <p:cNvPicPr>
            <a:picLocks noChangeAspect="1"/>
          </p:cNvPicPr>
          <p:nvPr/>
        </p:nvPicPr>
        <p:blipFill>
          <a:blip r:embed="rId4"/>
          <a:stretch>
            <a:fillRect/>
          </a:stretch>
        </p:blipFill>
        <p:spPr>
          <a:xfrm>
            <a:off x="17140" y="4060865"/>
            <a:ext cx="9144000" cy="1082634"/>
          </a:xfrm>
          <a:prstGeom prst="rect">
            <a:avLst/>
          </a:prstGeom>
        </p:spPr>
      </p:pic>
      <p:sp>
        <p:nvSpPr>
          <p:cNvPr id="5" name="TextBox 4">
            <a:extLst>
              <a:ext uri="{FF2B5EF4-FFF2-40B4-BE49-F238E27FC236}">
                <a16:creationId xmlns:a16="http://schemas.microsoft.com/office/drawing/2014/main" id="{9672FCA2-7411-4432-A08F-8FDFAACA352B}"/>
              </a:ext>
            </a:extLst>
          </p:cNvPr>
          <p:cNvSpPr txBox="1"/>
          <p:nvPr/>
        </p:nvSpPr>
        <p:spPr>
          <a:xfrm>
            <a:off x="36612" y="4060865"/>
            <a:ext cx="9070776" cy="1077218"/>
          </a:xfrm>
          <a:prstGeom prst="rect">
            <a:avLst/>
          </a:prstGeom>
          <a:noFill/>
        </p:spPr>
        <p:txBody>
          <a:bodyPr wrap="square" rtlCol="0">
            <a:spAutoFit/>
          </a:bodyPr>
          <a:lstStyle/>
          <a:p>
            <a:r>
              <a:rPr lang="en-US" sz="3200" dirty="0">
                <a:solidFill>
                  <a:schemeClr val="bg1"/>
                </a:solidFill>
              </a:rPr>
              <a:t>South Sudanese Ministry Coordinator</a:t>
            </a:r>
          </a:p>
          <a:p>
            <a:r>
              <a:rPr lang="en-US" sz="3200" b="1" dirty="0">
                <a:solidFill>
                  <a:schemeClr val="bg1"/>
                </a:solidFill>
                <a:effectLst>
                  <a:outerShdw blurRad="38100" dist="38100" dir="2700000" algn="tl">
                    <a:srgbClr val="000000">
                      <a:alpha val="43137"/>
                    </a:srgbClr>
                  </a:outerShdw>
                </a:effectLst>
              </a:rPr>
              <a:t>Rev. Peter Bur</a:t>
            </a:r>
          </a:p>
        </p:txBody>
      </p:sp>
      <p:pic>
        <p:nvPicPr>
          <p:cNvPr id="6" name="Picture 5">
            <a:extLst>
              <a:ext uri="{FF2B5EF4-FFF2-40B4-BE49-F238E27FC236}">
                <a16:creationId xmlns:a16="http://schemas.microsoft.com/office/drawing/2014/main" id="{7E3DF4C7-37C7-4A2D-A8E9-C53C00643B9C}"/>
              </a:ext>
            </a:extLst>
          </p:cNvPr>
          <p:cNvPicPr>
            <a:picLocks noChangeAspect="1"/>
          </p:cNvPicPr>
          <p:nvPr/>
        </p:nvPicPr>
        <p:blipFill>
          <a:blip r:embed="rId5"/>
          <a:stretch>
            <a:fillRect/>
          </a:stretch>
        </p:blipFill>
        <p:spPr>
          <a:xfrm>
            <a:off x="7596336" y="195486"/>
            <a:ext cx="1346479" cy="457200"/>
          </a:xfrm>
          <a:prstGeom prst="rect">
            <a:avLst/>
          </a:prstGeom>
        </p:spPr>
      </p:pic>
    </p:spTree>
    <p:extLst>
      <p:ext uri="{BB962C8B-B14F-4D97-AF65-F5344CB8AC3E}">
        <p14:creationId xmlns:p14="http://schemas.microsoft.com/office/powerpoint/2010/main" val="3838543837"/>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tanding in a room&#10;&#10;Description automatically generated">
            <a:extLst>
              <a:ext uri="{FF2B5EF4-FFF2-40B4-BE49-F238E27FC236}">
                <a16:creationId xmlns:a16="http://schemas.microsoft.com/office/drawing/2014/main" id="{ACE78E56-4533-420B-99A2-3583518F29A7}"/>
              </a:ext>
            </a:extLst>
          </p:cNvPr>
          <p:cNvPicPr>
            <a:picLocks noChangeAspect="1"/>
          </p:cNvPicPr>
          <p:nvPr/>
        </p:nvPicPr>
        <p:blipFill rotWithShape="1">
          <a:blip r:embed="rId3">
            <a:extLst>
              <a:ext uri="{28A0092B-C50C-407E-A947-70E740481C1C}">
                <a14:useLocalDpi xmlns:a14="http://schemas.microsoft.com/office/drawing/2010/main" val="0"/>
              </a:ext>
            </a:extLst>
          </a:blip>
          <a:srcRect t="23045" b="2175"/>
          <a:stretch/>
        </p:blipFill>
        <p:spPr>
          <a:xfrm>
            <a:off x="-8570" y="-1"/>
            <a:ext cx="9161140" cy="5138083"/>
          </a:xfrm>
          <a:prstGeom prst="rect">
            <a:avLst/>
          </a:prstGeom>
        </p:spPr>
      </p:pic>
      <p:pic>
        <p:nvPicPr>
          <p:cNvPr id="6" name="Picture 5">
            <a:extLst>
              <a:ext uri="{FF2B5EF4-FFF2-40B4-BE49-F238E27FC236}">
                <a16:creationId xmlns:a16="http://schemas.microsoft.com/office/drawing/2014/main" id="{7DE288C2-624A-4F2E-91DF-818BBC97F487}"/>
              </a:ext>
            </a:extLst>
          </p:cNvPr>
          <p:cNvPicPr>
            <a:picLocks noChangeAspect="1"/>
          </p:cNvPicPr>
          <p:nvPr/>
        </p:nvPicPr>
        <p:blipFill>
          <a:blip r:embed="rId4"/>
          <a:stretch>
            <a:fillRect/>
          </a:stretch>
        </p:blipFill>
        <p:spPr>
          <a:xfrm>
            <a:off x="17140" y="4060865"/>
            <a:ext cx="9144000" cy="1082634"/>
          </a:xfrm>
          <a:prstGeom prst="rect">
            <a:avLst/>
          </a:prstGeom>
        </p:spPr>
      </p:pic>
      <p:sp>
        <p:nvSpPr>
          <p:cNvPr id="7" name="TextBox 6">
            <a:extLst>
              <a:ext uri="{FF2B5EF4-FFF2-40B4-BE49-F238E27FC236}">
                <a16:creationId xmlns:a16="http://schemas.microsoft.com/office/drawing/2014/main" id="{7F857E31-91D3-4AE1-A474-918A42F02048}"/>
              </a:ext>
            </a:extLst>
          </p:cNvPr>
          <p:cNvSpPr txBox="1"/>
          <p:nvPr/>
        </p:nvSpPr>
        <p:spPr>
          <a:xfrm>
            <a:off x="36612" y="4060865"/>
            <a:ext cx="9070776" cy="1077218"/>
          </a:xfrm>
          <a:prstGeom prst="rect">
            <a:avLst/>
          </a:prstGeom>
          <a:noFill/>
        </p:spPr>
        <p:txBody>
          <a:bodyPr wrap="square" rtlCol="0">
            <a:spAutoFit/>
          </a:bodyPr>
          <a:lstStyle/>
          <a:p>
            <a:r>
              <a:rPr lang="en-US" sz="3200" dirty="0">
                <a:solidFill>
                  <a:schemeClr val="bg1"/>
                </a:solidFill>
              </a:rPr>
              <a:t>South Sudanese Ministry</a:t>
            </a:r>
          </a:p>
          <a:p>
            <a:r>
              <a:rPr lang="en-US" sz="3200" b="1" dirty="0">
                <a:solidFill>
                  <a:schemeClr val="bg1"/>
                </a:solidFill>
                <a:effectLst>
                  <a:outerShdw blurRad="38100" dist="38100" dir="2700000" algn="tl">
                    <a:srgbClr val="000000">
                      <a:alpha val="43137"/>
                    </a:srgbClr>
                  </a:outerShdw>
                </a:effectLst>
              </a:rPr>
              <a:t>Second Sudanese pastor ordained in WA </a:t>
            </a:r>
          </a:p>
        </p:txBody>
      </p:sp>
    </p:spTree>
    <p:extLst>
      <p:ext uri="{BB962C8B-B14F-4D97-AF65-F5344CB8AC3E}">
        <p14:creationId xmlns:p14="http://schemas.microsoft.com/office/powerpoint/2010/main" val="926792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in a room&#10;&#10;Description automatically generated with low confidence">
            <a:extLst>
              <a:ext uri="{FF2B5EF4-FFF2-40B4-BE49-F238E27FC236}">
                <a16:creationId xmlns:a16="http://schemas.microsoft.com/office/drawing/2014/main" id="{313CBB2A-22C2-49B1-938A-0770CF339EE6}"/>
              </a:ext>
            </a:extLst>
          </p:cNvPr>
          <p:cNvPicPr>
            <a:picLocks noChangeAspect="1"/>
          </p:cNvPicPr>
          <p:nvPr/>
        </p:nvPicPr>
        <p:blipFill rotWithShape="1">
          <a:blip r:embed="rId3">
            <a:extLst>
              <a:ext uri="{28A0092B-C50C-407E-A947-70E740481C1C}">
                <a14:useLocalDpi xmlns:a14="http://schemas.microsoft.com/office/drawing/2010/main" val="0"/>
              </a:ext>
            </a:extLst>
          </a:blip>
          <a:srcRect t="15616"/>
          <a:stretch/>
        </p:blipFill>
        <p:spPr>
          <a:xfrm>
            <a:off x="13320" y="-1"/>
            <a:ext cx="9144000" cy="5143501"/>
          </a:xfrm>
          <a:prstGeom prst="rect">
            <a:avLst/>
          </a:prstGeom>
        </p:spPr>
      </p:pic>
      <p:sp>
        <p:nvSpPr>
          <p:cNvPr id="4" name="Rectangle 3">
            <a:extLst>
              <a:ext uri="{FF2B5EF4-FFF2-40B4-BE49-F238E27FC236}">
                <a16:creationId xmlns:a16="http://schemas.microsoft.com/office/drawing/2014/main" id="{B6EF2B3B-D2A7-4A9E-B95A-F693C4A403EB}"/>
              </a:ext>
            </a:extLst>
          </p:cNvPr>
          <p:cNvSpPr/>
          <p:nvPr/>
        </p:nvSpPr>
        <p:spPr>
          <a:xfrm>
            <a:off x="0" y="4238608"/>
            <a:ext cx="9192126" cy="90489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EFB937B-16A0-4E5D-9EB5-4C6CE3C51C49}"/>
              </a:ext>
            </a:extLst>
          </p:cNvPr>
          <p:cNvSpPr txBox="1"/>
          <p:nvPr/>
        </p:nvSpPr>
        <p:spPr>
          <a:xfrm>
            <a:off x="89757" y="4403022"/>
            <a:ext cx="8964488" cy="576064"/>
          </a:xfrm>
          <a:prstGeom prst="rect">
            <a:avLst/>
          </a:prstGeom>
        </p:spPr>
        <p:txBody>
          <a:bodyPr vert="horz" lIns="91440" tIns="45720" rIns="91440" bIns="45720" rtlCol="0" anchor="t">
            <a:normAutofit lnSpcReduction="10000"/>
          </a:bodyPr>
          <a:lstStyle/>
          <a:p>
            <a:pPr>
              <a:lnSpc>
                <a:spcPct val="90000"/>
              </a:lnSpc>
              <a:spcAft>
                <a:spcPts val="600"/>
              </a:spcAft>
            </a:pPr>
            <a:r>
              <a:rPr lang="en-US" sz="3600" dirty="0">
                <a:solidFill>
                  <a:schemeClr val="bg1"/>
                </a:solidFill>
                <a:latin typeface="Arial" panose="020B0604020202020204" pitchFamily="34" charset="0"/>
                <a:cs typeface="Arial" panose="020B0604020202020204" pitchFamily="34" charset="0"/>
              </a:rPr>
              <a:t>Growth in </a:t>
            </a:r>
            <a:r>
              <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WELS Joint Missions</a:t>
            </a:r>
            <a:endParaRPr lang="en-US" sz="3600"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5180406-875D-43E8-A2A3-66E5D88BC102}"/>
              </a:ext>
            </a:extLst>
          </p:cNvPr>
          <p:cNvSpPr txBox="1"/>
          <p:nvPr/>
        </p:nvSpPr>
        <p:spPr>
          <a:xfrm>
            <a:off x="227638" y="164415"/>
            <a:ext cx="8964488" cy="904892"/>
          </a:xfrm>
          <a:prstGeom prst="rect">
            <a:avLst/>
          </a:prstGeom>
        </p:spPr>
        <p:txBody>
          <a:bodyPr vert="horz" lIns="91440" tIns="45720" rIns="91440" bIns="45720" rtlCol="0" anchor="t">
            <a:normAutofit/>
          </a:bodyPr>
          <a:lstStyle/>
          <a:p>
            <a:pPr>
              <a:lnSpc>
                <a:spcPct val="90000"/>
              </a:lnSpc>
              <a:spcAft>
                <a:spcPts val="600"/>
              </a:spcAft>
            </a:pPr>
            <a:r>
              <a:rPr lang="en-US" sz="2000" dirty="0">
                <a:latin typeface="Arial" panose="020B0604020202020204" pitchFamily="34" charset="0"/>
                <a:cs typeface="Arial" panose="020B0604020202020204" pitchFamily="34" charset="0"/>
              </a:rPr>
              <a:t>Renton, WA</a:t>
            </a:r>
          </a:p>
          <a:p>
            <a:pPr>
              <a:lnSpc>
                <a:spcPct val="90000"/>
              </a:lnSpc>
              <a:spcAft>
                <a:spcPts val="600"/>
              </a:spcAft>
            </a:pPr>
            <a:r>
              <a:rPr lang="en-US" sz="2000" dirty="0">
                <a:latin typeface="Arial" panose="020B0604020202020204" pitchFamily="34" charset="0"/>
                <a:cs typeface="Arial" panose="020B0604020202020204" pitchFamily="34" charset="0"/>
              </a:rPr>
              <a:t>Sudanese group</a:t>
            </a:r>
          </a:p>
        </p:txBody>
      </p:sp>
    </p:spTree>
    <p:extLst>
      <p:ext uri="{BB962C8B-B14F-4D97-AF65-F5344CB8AC3E}">
        <p14:creationId xmlns:p14="http://schemas.microsoft.com/office/powerpoint/2010/main" val="3356941314"/>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tanding in front of a crowd&#10;&#10;Description automatically generated">
            <a:extLst>
              <a:ext uri="{FF2B5EF4-FFF2-40B4-BE49-F238E27FC236}">
                <a16:creationId xmlns:a16="http://schemas.microsoft.com/office/drawing/2014/main" id="{6FB53F71-D5F9-4B75-8E73-971C938D71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5241"/>
          <a:stretch/>
        </p:blipFill>
        <p:spPr>
          <a:xfrm>
            <a:off x="17140" y="5417"/>
            <a:ext cx="9163736" cy="5138083"/>
          </a:xfrm>
          <a:prstGeom prst="rect">
            <a:avLst/>
          </a:prstGeom>
        </p:spPr>
      </p:pic>
      <p:pic>
        <p:nvPicPr>
          <p:cNvPr id="6" name="Picture 5">
            <a:extLst>
              <a:ext uri="{FF2B5EF4-FFF2-40B4-BE49-F238E27FC236}">
                <a16:creationId xmlns:a16="http://schemas.microsoft.com/office/drawing/2014/main" id="{7DE288C2-624A-4F2E-91DF-818BBC97F487}"/>
              </a:ext>
            </a:extLst>
          </p:cNvPr>
          <p:cNvPicPr>
            <a:picLocks noChangeAspect="1"/>
          </p:cNvPicPr>
          <p:nvPr/>
        </p:nvPicPr>
        <p:blipFill>
          <a:blip r:embed="rId4"/>
          <a:stretch>
            <a:fillRect/>
          </a:stretch>
        </p:blipFill>
        <p:spPr>
          <a:xfrm>
            <a:off x="17140" y="4060865"/>
            <a:ext cx="9144000" cy="1082634"/>
          </a:xfrm>
          <a:prstGeom prst="rect">
            <a:avLst/>
          </a:prstGeom>
        </p:spPr>
      </p:pic>
      <p:sp>
        <p:nvSpPr>
          <p:cNvPr id="7" name="TextBox 6">
            <a:extLst>
              <a:ext uri="{FF2B5EF4-FFF2-40B4-BE49-F238E27FC236}">
                <a16:creationId xmlns:a16="http://schemas.microsoft.com/office/drawing/2014/main" id="{7F857E31-91D3-4AE1-A474-918A42F02048}"/>
              </a:ext>
            </a:extLst>
          </p:cNvPr>
          <p:cNvSpPr txBox="1"/>
          <p:nvPr/>
        </p:nvSpPr>
        <p:spPr>
          <a:xfrm>
            <a:off x="110100" y="4060865"/>
            <a:ext cx="9070776" cy="1077218"/>
          </a:xfrm>
          <a:prstGeom prst="rect">
            <a:avLst/>
          </a:prstGeom>
          <a:noFill/>
        </p:spPr>
        <p:txBody>
          <a:bodyPr wrap="square" rtlCol="0">
            <a:spAutoFit/>
          </a:bodyPr>
          <a:lstStyle/>
          <a:p>
            <a:r>
              <a:rPr lang="en-US" sz="3200" dirty="0">
                <a:solidFill>
                  <a:schemeClr val="bg1"/>
                </a:solidFill>
              </a:rPr>
              <a:t>Reaching back to </a:t>
            </a:r>
            <a:r>
              <a:rPr lang="en-US" sz="3200" b="1" dirty="0">
                <a:solidFill>
                  <a:schemeClr val="bg1"/>
                </a:solidFill>
                <a:effectLst>
                  <a:outerShdw blurRad="38100" dist="38100" dir="2700000" algn="tl">
                    <a:srgbClr val="000000">
                      <a:alpha val="43137"/>
                    </a:srgbClr>
                  </a:outerShdw>
                </a:effectLst>
              </a:rPr>
              <a:t>South Sudanese refugee camps</a:t>
            </a:r>
            <a:r>
              <a:rPr lang="en-US" sz="3200" dirty="0">
                <a:solidFill>
                  <a:schemeClr val="bg1"/>
                </a:solidFill>
              </a:rPr>
              <a:t> in Ethiopia, Kenya, and Uganda</a:t>
            </a:r>
          </a:p>
        </p:txBody>
      </p:sp>
    </p:spTree>
    <p:extLst>
      <p:ext uri="{BB962C8B-B14F-4D97-AF65-F5344CB8AC3E}">
        <p14:creationId xmlns:p14="http://schemas.microsoft.com/office/powerpoint/2010/main" val="3355871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outside&#10;&#10;Description automatically generated with medium confidence">
            <a:extLst>
              <a:ext uri="{FF2B5EF4-FFF2-40B4-BE49-F238E27FC236}">
                <a16:creationId xmlns:a16="http://schemas.microsoft.com/office/drawing/2014/main" id="{E1E8770B-E99D-4AAD-3214-777B897F44AE}"/>
              </a:ext>
            </a:extLst>
          </p:cNvPr>
          <p:cNvPicPr>
            <a:picLocks noChangeAspect="1"/>
          </p:cNvPicPr>
          <p:nvPr/>
        </p:nvPicPr>
        <p:blipFill rotWithShape="1">
          <a:blip r:embed="rId3">
            <a:extLst>
              <a:ext uri="{28A0092B-C50C-407E-A947-70E740481C1C}">
                <a14:useLocalDpi xmlns:a14="http://schemas.microsoft.com/office/drawing/2010/main" val="0"/>
              </a:ext>
            </a:extLst>
          </a:blip>
          <a:srcRect t="20163" b="5155"/>
          <a:stretch/>
        </p:blipFill>
        <p:spPr>
          <a:xfrm>
            <a:off x="0" y="0"/>
            <a:ext cx="9177975" cy="5143500"/>
          </a:xfrm>
          <a:prstGeom prst="rect">
            <a:avLst/>
          </a:prstGeom>
        </p:spPr>
      </p:pic>
      <p:pic>
        <p:nvPicPr>
          <p:cNvPr id="4" name="Picture 3">
            <a:extLst>
              <a:ext uri="{FF2B5EF4-FFF2-40B4-BE49-F238E27FC236}">
                <a16:creationId xmlns:a16="http://schemas.microsoft.com/office/drawing/2014/main" id="{3FEE018E-9AA0-C753-4E86-AAEDBDB2ABCB}"/>
              </a:ext>
            </a:extLst>
          </p:cNvPr>
          <p:cNvPicPr>
            <a:picLocks noChangeAspect="1"/>
          </p:cNvPicPr>
          <p:nvPr/>
        </p:nvPicPr>
        <p:blipFill>
          <a:blip r:embed="rId4"/>
          <a:stretch>
            <a:fillRect/>
          </a:stretch>
        </p:blipFill>
        <p:spPr>
          <a:xfrm>
            <a:off x="17140" y="4060865"/>
            <a:ext cx="9144000" cy="1082634"/>
          </a:xfrm>
          <a:prstGeom prst="rect">
            <a:avLst/>
          </a:prstGeom>
        </p:spPr>
      </p:pic>
      <p:sp>
        <p:nvSpPr>
          <p:cNvPr id="5" name="TextBox 4">
            <a:extLst>
              <a:ext uri="{FF2B5EF4-FFF2-40B4-BE49-F238E27FC236}">
                <a16:creationId xmlns:a16="http://schemas.microsoft.com/office/drawing/2014/main" id="{7A5DCF6D-1465-774B-FBAF-2BFD8B412308}"/>
              </a:ext>
            </a:extLst>
          </p:cNvPr>
          <p:cNvSpPr txBox="1"/>
          <p:nvPr/>
        </p:nvSpPr>
        <p:spPr>
          <a:xfrm>
            <a:off x="110100" y="4060865"/>
            <a:ext cx="9070776" cy="1077218"/>
          </a:xfrm>
          <a:prstGeom prst="rect">
            <a:avLst/>
          </a:prstGeom>
          <a:noFill/>
        </p:spPr>
        <p:txBody>
          <a:bodyPr wrap="square" rtlCol="0">
            <a:spAutoFit/>
          </a:bodyPr>
          <a:lstStyle/>
          <a:p>
            <a:r>
              <a:rPr lang="en-US" sz="3200" dirty="0">
                <a:solidFill>
                  <a:schemeClr val="bg1"/>
                </a:solidFill>
              </a:rPr>
              <a:t>Recent work at a South Sudanese refugee camp in </a:t>
            </a:r>
            <a:r>
              <a:rPr lang="en-US" sz="3200" b="1" dirty="0">
                <a:solidFill>
                  <a:schemeClr val="bg1"/>
                </a:solidFill>
                <a:effectLst>
                  <a:outerShdw blurRad="38100" dist="38100" dir="2700000" algn="tl">
                    <a:srgbClr val="000000">
                      <a:alpha val="43137"/>
                    </a:srgbClr>
                  </a:outerShdw>
                </a:effectLst>
              </a:rPr>
              <a:t>Uganda</a:t>
            </a:r>
          </a:p>
        </p:txBody>
      </p:sp>
    </p:spTree>
    <p:extLst>
      <p:ext uri="{BB962C8B-B14F-4D97-AF65-F5344CB8AC3E}">
        <p14:creationId xmlns:p14="http://schemas.microsoft.com/office/powerpoint/2010/main" val="1191211055"/>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F781131A-E71E-4949-81D6-67B8F640A8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54" y="0"/>
            <a:ext cx="9141292" cy="5143500"/>
          </a:xfrm>
          <a:prstGeom prst="rect">
            <a:avLst/>
          </a:prstGeom>
        </p:spPr>
      </p:pic>
    </p:spTree>
    <p:extLst>
      <p:ext uri="{BB962C8B-B14F-4D97-AF65-F5344CB8AC3E}">
        <p14:creationId xmlns:p14="http://schemas.microsoft.com/office/powerpoint/2010/main" val="3073252280"/>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10;&#10;Description automatically generated with medium confidence">
            <a:extLst>
              <a:ext uri="{FF2B5EF4-FFF2-40B4-BE49-F238E27FC236}">
                <a16:creationId xmlns:a16="http://schemas.microsoft.com/office/drawing/2014/main" id="{29DC9D7C-2DBF-4661-A58F-511DF2F22EF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a:off x="14373" y="0"/>
            <a:ext cx="9144000" cy="5143500"/>
          </a:xfrm>
          <a:prstGeom prst="rect">
            <a:avLst/>
          </a:prstGeom>
        </p:spPr>
      </p:pic>
      <p:pic>
        <p:nvPicPr>
          <p:cNvPr id="4" name="Picture 3" descr="blackopacity30.png">
            <a:extLst>
              <a:ext uri="{FF2B5EF4-FFF2-40B4-BE49-F238E27FC236}">
                <a16:creationId xmlns:a16="http://schemas.microsoft.com/office/drawing/2014/main" id="{91041F13-E837-455B-BF52-A89AF32320A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16" y="4155926"/>
            <a:ext cx="9180512" cy="1011858"/>
          </a:xfrm>
          <a:prstGeom prst="rect">
            <a:avLst/>
          </a:prstGeom>
        </p:spPr>
      </p:pic>
      <p:sp>
        <p:nvSpPr>
          <p:cNvPr id="5" name="TextBox 4">
            <a:extLst>
              <a:ext uri="{FF2B5EF4-FFF2-40B4-BE49-F238E27FC236}">
                <a16:creationId xmlns:a16="http://schemas.microsoft.com/office/drawing/2014/main" id="{3F7273E1-290C-414C-ACE1-2E1BDB738AFF}"/>
              </a:ext>
            </a:extLst>
          </p:cNvPr>
          <p:cNvSpPr txBox="1"/>
          <p:nvPr/>
        </p:nvSpPr>
        <p:spPr>
          <a:xfrm>
            <a:off x="338815" y="4419481"/>
            <a:ext cx="8928992" cy="507831"/>
          </a:xfrm>
          <a:prstGeom prst="rect">
            <a:avLst/>
          </a:prstGeom>
          <a:noFill/>
        </p:spPr>
        <p:txBody>
          <a:bodyPr wrap="square" rtlCol="0">
            <a:spAutoFit/>
          </a:bodyPr>
          <a:lstStyle/>
          <a:p>
            <a:r>
              <a:rPr lang="en-US" sz="2700" b="1"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Domestic mission trips are up and running! </a:t>
            </a:r>
            <a:endParaRPr lang="en-US" sz="2700" b="1" dirty="0">
              <a:effectLst>
                <a:outerShdw blurRad="38100" dist="38100" dir="2700000" algn="tl">
                  <a:srgbClr val="000000">
                    <a:alpha val="43137"/>
                  </a:srgbClr>
                </a:outerShdw>
              </a:effectLst>
              <a:latin typeface="Trebuchet MS" panose="020B0703020202090204" pitchFamily="34" charset="0"/>
              <a:cs typeface="Arial" panose="020B0604020202020204" pitchFamily="34" charset="0"/>
            </a:endParaRPr>
          </a:p>
        </p:txBody>
      </p:sp>
      <p:sp>
        <p:nvSpPr>
          <p:cNvPr id="6" name="TextBox 5">
            <a:extLst>
              <a:ext uri="{FF2B5EF4-FFF2-40B4-BE49-F238E27FC236}">
                <a16:creationId xmlns:a16="http://schemas.microsoft.com/office/drawing/2014/main" id="{6F8B519C-CC5A-44B3-92AE-784F6AED1255}"/>
              </a:ext>
            </a:extLst>
          </p:cNvPr>
          <p:cNvSpPr txBox="1"/>
          <p:nvPr/>
        </p:nvSpPr>
        <p:spPr>
          <a:xfrm>
            <a:off x="4594430" y="224239"/>
            <a:ext cx="4320480" cy="923330"/>
          </a:xfrm>
          <a:prstGeom prst="rect">
            <a:avLst/>
          </a:prstGeom>
          <a:noFill/>
        </p:spPr>
        <p:txBody>
          <a:bodyPr wrap="square" rtlCol="0">
            <a:spAutoFit/>
          </a:bodyPr>
          <a:lstStyle/>
          <a:p>
            <a:pPr algn="r"/>
            <a:r>
              <a:rPr lang="en-US" b="1"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St. Matthew’s,</a:t>
            </a:r>
          </a:p>
          <a:p>
            <a:pPr algn="r"/>
            <a:r>
              <a:rPr lang="en-US" b="1"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Oconomowoc, WI, </a:t>
            </a:r>
          </a:p>
          <a:p>
            <a:pPr algn="r"/>
            <a:r>
              <a:rPr lang="en-US" b="1"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to Houston, TX</a:t>
            </a:r>
            <a:endParaRPr lang="en-US" b="1" dirty="0">
              <a:effectLst>
                <a:outerShdw blurRad="38100" dist="38100" dir="2700000" algn="tl">
                  <a:srgbClr val="000000">
                    <a:alpha val="43137"/>
                  </a:srgbClr>
                </a:outerShdw>
              </a:effectLst>
              <a:latin typeface="Trebuchet MS" panose="020B0703020202090204" pitchFamily="34" charset="0"/>
              <a:cs typeface="Arial" panose="020B0604020202020204" pitchFamily="34" charset="0"/>
            </a:endParaRPr>
          </a:p>
        </p:txBody>
      </p:sp>
    </p:spTree>
    <p:extLst>
      <p:ext uri="{BB962C8B-B14F-4D97-AF65-F5344CB8AC3E}">
        <p14:creationId xmlns:p14="http://schemas.microsoft.com/office/powerpoint/2010/main" val="4098085268"/>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front of a group of people&#10;&#10;Description automatically generated with medium confidence">
            <a:extLst>
              <a:ext uri="{FF2B5EF4-FFF2-40B4-BE49-F238E27FC236}">
                <a16:creationId xmlns:a16="http://schemas.microsoft.com/office/drawing/2014/main" id="{D7AA06D6-036D-4202-B500-2C064B974F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2890" y="2862754"/>
            <a:ext cx="4694444" cy="2283012"/>
          </a:xfrm>
          <a:prstGeom prst="rect">
            <a:avLst/>
          </a:prstGeom>
        </p:spPr>
      </p:pic>
      <p:pic>
        <p:nvPicPr>
          <p:cNvPr id="9" name="Picture 8" descr="A picture containing person, person, glasses, person&#10;&#10;Description automatically generated">
            <a:extLst>
              <a:ext uri="{FF2B5EF4-FFF2-40B4-BE49-F238E27FC236}">
                <a16:creationId xmlns:a16="http://schemas.microsoft.com/office/drawing/2014/main" id="{D259C4C7-C9C5-467E-ADB0-22FB86BE55E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153" t="15283" r="225" b="2199"/>
          <a:stretch/>
        </p:blipFill>
        <p:spPr>
          <a:xfrm rot="10800000">
            <a:off x="4550304" y="-1"/>
            <a:ext cx="4972917" cy="2883234"/>
          </a:xfrm>
          <a:prstGeom prst="rect">
            <a:avLst/>
          </a:prstGeom>
        </p:spPr>
      </p:pic>
      <p:pic>
        <p:nvPicPr>
          <p:cNvPr id="8" name="Picture 7" descr="A person standing next to a mountain&#10;&#10;Description automatically generated">
            <a:extLst>
              <a:ext uri="{FF2B5EF4-FFF2-40B4-BE49-F238E27FC236}">
                <a16:creationId xmlns:a16="http://schemas.microsoft.com/office/drawing/2014/main" id="{C8C66403-BD7D-4797-B32B-CF5CA85BA54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501" r="19173"/>
          <a:stretch/>
        </p:blipFill>
        <p:spPr>
          <a:xfrm>
            <a:off x="-12057" y="8246"/>
            <a:ext cx="4800082" cy="5172697"/>
          </a:xfrm>
          <a:prstGeom prst="rect">
            <a:avLst/>
          </a:prstGeom>
        </p:spPr>
      </p:pic>
      <p:pic>
        <p:nvPicPr>
          <p:cNvPr id="15" name="Picture 14">
            <a:extLst>
              <a:ext uri="{FF2B5EF4-FFF2-40B4-BE49-F238E27FC236}">
                <a16:creationId xmlns:a16="http://schemas.microsoft.com/office/drawing/2014/main" id="{BF89E580-0B44-4BFC-BCB5-A4F5768C59E5}"/>
              </a:ext>
            </a:extLst>
          </p:cNvPr>
          <p:cNvPicPr>
            <a:picLocks noChangeAspect="1"/>
          </p:cNvPicPr>
          <p:nvPr/>
        </p:nvPicPr>
        <p:blipFill>
          <a:blip r:embed="rId6"/>
          <a:stretch>
            <a:fillRect/>
          </a:stretch>
        </p:blipFill>
        <p:spPr>
          <a:xfrm>
            <a:off x="-11992" y="3939902"/>
            <a:ext cx="4846000" cy="1232071"/>
          </a:xfrm>
          <a:prstGeom prst="rect">
            <a:avLst/>
          </a:prstGeom>
        </p:spPr>
      </p:pic>
      <p:sp>
        <p:nvSpPr>
          <p:cNvPr id="14" name="TextBox 13">
            <a:extLst>
              <a:ext uri="{FF2B5EF4-FFF2-40B4-BE49-F238E27FC236}">
                <a16:creationId xmlns:a16="http://schemas.microsoft.com/office/drawing/2014/main" id="{FF680F89-CD5E-47CA-813B-EA714F76D493}"/>
              </a:ext>
            </a:extLst>
          </p:cNvPr>
          <p:cNvSpPr txBox="1"/>
          <p:nvPr/>
        </p:nvSpPr>
        <p:spPr>
          <a:xfrm>
            <a:off x="35511" y="4041362"/>
            <a:ext cx="4752514" cy="1077218"/>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PSI trains spiritual </a:t>
            </a:r>
          </a:p>
          <a:p>
            <a:r>
              <a:rPr lang="en-US" sz="3200" b="1" dirty="0">
                <a:solidFill>
                  <a:schemeClr val="bg1"/>
                </a:solidFill>
                <a:effectLst>
                  <a:outerShdw blurRad="38100" dist="38100" dir="2700000" algn="tl">
                    <a:srgbClr val="000000">
                      <a:alpha val="43137"/>
                    </a:srgbClr>
                  </a:outerShdw>
                </a:effectLst>
              </a:rPr>
              <a:t>leaders </a:t>
            </a:r>
            <a:r>
              <a:rPr lang="en-US" sz="3200" dirty="0">
                <a:solidFill>
                  <a:schemeClr val="bg1"/>
                </a:solidFill>
              </a:rPr>
              <a:t>around the world</a:t>
            </a:r>
            <a:endParaRPr lang="en-US" sz="3200" b="1" dirty="0">
              <a:solidFill>
                <a:schemeClr val="bg1"/>
              </a:solidFill>
            </a:endParaRPr>
          </a:p>
        </p:txBody>
      </p:sp>
    </p:spTree>
    <p:extLst>
      <p:ext uri="{BB962C8B-B14F-4D97-AF65-F5344CB8AC3E}">
        <p14:creationId xmlns:p14="http://schemas.microsoft.com/office/powerpoint/2010/main" val="3583987478"/>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ew women standing next to a sign&#10;&#10;Description automatically generated with medium confidence">
            <a:extLst>
              <a:ext uri="{FF2B5EF4-FFF2-40B4-BE49-F238E27FC236}">
                <a16:creationId xmlns:a16="http://schemas.microsoft.com/office/drawing/2014/main" id="{EC45AB97-57C0-4583-B87B-FAEB1FA5F5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830" r="6830"/>
          <a:stretch/>
        </p:blipFill>
        <p:spPr>
          <a:xfrm>
            <a:off x="-1" y="0"/>
            <a:ext cx="9144001" cy="5143500"/>
          </a:xfrm>
          <a:prstGeom prst="rect">
            <a:avLst/>
          </a:prstGeom>
        </p:spPr>
      </p:pic>
      <p:pic>
        <p:nvPicPr>
          <p:cNvPr id="5" name="Picture 4" descr="blackopacity30.png">
            <a:extLst>
              <a:ext uri="{FF2B5EF4-FFF2-40B4-BE49-F238E27FC236}">
                <a16:creationId xmlns:a16="http://schemas.microsoft.com/office/drawing/2014/main" id="{571EF1AC-16E4-4E00-B5EF-99395C5157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257" y="-7545"/>
            <a:ext cx="9180512" cy="1227882"/>
          </a:xfrm>
          <a:prstGeom prst="rect">
            <a:avLst/>
          </a:prstGeom>
        </p:spPr>
      </p:pic>
      <p:sp>
        <p:nvSpPr>
          <p:cNvPr id="4" name="TextBox 3">
            <a:extLst>
              <a:ext uri="{FF2B5EF4-FFF2-40B4-BE49-F238E27FC236}">
                <a16:creationId xmlns:a16="http://schemas.microsoft.com/office/drawing/2014/main" id="{D966D7C8-B423-4C0B-9B6B-73CEE95FAE17}"/>
              </a:ext>
            </a:extLst>
          </p:cNvPr>
          <p:cNvSpPr txBox="1"/>
          <p:nvPr/>
        </p:nvSpPr>
        <p:spPr>
          <a:xfrm>
            <a:off x="19672" y="123478"/>
            <a:ext cx="9180512" cy="1077218"/>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Mission Journey to Bozeman, Montana</a:t>
            </a:r>
          </a:p>
          <a:p>
            <a:r>
              <a:rPr lang="en-US" sz="3200" dirty="0">
                <a:solidFill>
                  <a:schemeClr val="bg1"/>
                </a:solidFill>
              </a:rPr>
              <a:t>Northwest WI LWMS Circuit</a:t>
            </a:r>
          </a:p>
        </p:txBody>
      </p:sp>
    </p:spTree>
    <p:extLst>
      <p:ext uri="{BB962C8B-B14F-4D97-AF65-F5344CB8AC3E}">
        <p14:creationId xmlns:p14="http://schemas.microsoft.com/office/powerpoint/2010/main" val="3473411388"/>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E63C84-D2F2-43A0-8DD1-9C99AC6FB7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15793" y="306827"/>
            <a:ext cx="2912415" cy="886303"/>
          </a:xfrm>
          <a:prstGeom prst="rect">
            <a:avLst/>
          </a:prstGeom>
        </p:spPr>
      </p:pic>
      <p:sp>
        <p:nvSpPr>
          <p:cNvPr id="10" name="TextBox 9">
            <a:extLst>
              <a:ext uri="{FF2B5EF4-FFF2-40B4-BE49-F238E27FC236}">
                <a16:creationId xmlns:a16="http://schemas.microsoft.com/office/drawing/2014/main" id="{F052517B-5A49-4F22-8783-A0AEE02AC16F}"/>
              </a:ext>
            </a:extLst>
          </p:cNvPr>
          <p:cNvSpPr txBox="1"/>
          <p:nvPr/>
        </p:nvSpPr>
        <p:spPr>
          <a:xfrm>
            <a:off x="0" y="1234139"/>
            <a:ext cx="9144000" cy="507831"/>
          </a:xfrm>
          <a:prstGeom prst="rect">
            <a:avLst/>
          </a:prstGeom>
          <a:noFill/>
        </p:spPr>
        <p:txBody>
          <a:bodyPr wrap="square" rtlCol="0">
            <a:spAutoFit/>
          </a:bodyPr>
          <a:lstStyle/>
          <a:p>
            <a:pPr algn="ctr"/>
            <a:r>
              <a:rPr lang="en-US" sz="2700"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Long-term Volunteer Opportunities</a:t>
            </a:r>
          </a:p>
        </p:txBody>
      </p:sp>
      <p:pic>
        <p:nvPicPr>
          <p:cNvPr id="4" name="Picture 3" descr="A picture containing text, tree, outdoor, sky&#10;&#10;Description automatically generated">
            <a:extLst>
              <a:ext uri="{FF2B5EF4-FFF2-40B4-BE49-F238E27FC236}">
                <a16:creationId xmlns:a16="http://schemas.microsoft.com/office/drawing/2014/main" id="{48F69241-AF97-4A5A-BC75-84CFEF1A5E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5992" y="1937325"/>
            <a:ext cx="3501992" cy="23346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a:extLst>
              <a:ext uri="{FF2B5EF4-FFF2-40B4-BE49-F238E27FC236}">
                <a16:creationId xmlns:a16="http://schemas.microsoft.com/office/drawing/2014/main" id="{D58F0622-5AE4-4CAB-8A2A-181E60BF7AA2}"/>
              </a:ext>
            </a:extLst>
          </p:cNvPr>
          <p:cNvSpPr txBox="1"/>
          <p:nvPr/>
        </p:nvSpPr>
        <p:spPr>
          <a:xfrm>
            <a:off x="704553" y="4406450"/>
            <a:ext cx="3867448" cy="369332"/>
          </a:xfrm>
          <a:prstGeom prst="rect">
            <a:avLst/>
          </a:prstGeom>
          <a:noFill/>
        </p:spPr>
        <p:txBody>
          <a:bodyPr wrap="square" rtlCol="0">
            <a:spAutoFit/>
          </a:bodyPr>
          <a:lstStyle/>
          <a:p>
            <a:pPr algn="ctr"/>
            <a:r>
              <a:rPr lang="en-US"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Idaho Falls, ID</a:t>
            </a:r>
          </a:p>
        </p:txBody>
      </p:sp>
      <p:pic>
        <p:nvPicPr>
          <p:cNvPr id="7" name="Picture 6" descr="A firetruck parked outside a building&#10;&#10;Description automatically generated with low confidence">
            <a:extLst>
              <a:ext uri="{FF2B5EF4-FFF2-40B4-BE49-F238E27FC236}">
                <a16:creationId xmlns:a16="http://schemas.microsoft.com/office/drawing/2014/main" id="{9F751CF2-8232-4174-82E9-E49D2A482A0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826814" y="1941885"/>
            <a:ext cx="3516844" cy="23346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a:extLst>
              <a:ext uri="{FF2B5EF4-FFF2-40B4-BE49-F238E27FC236}">
                <a16:creationId xmlns:a16="http://schemas.microsoft.com/office/drawing/2014/main" id="{B7AF71BF-E130-42FD-BD64-2598D1B76994}"/>
              </a:ext>
            </a:extLst>
          </p:cNvPr>
          <p:cNvSpPr txBox="1"/>
          <p:nvPr/>
        </p:nvSpPr>
        <p:spPr>
          <a:xfrm>
            <a:off x="4714423" y="4406450"/>
            <a:ext cx="3741626" cy="369332"/>
          </a:xfrm>
          <a:prstGeom prst="rect">
            <a:avLst/>
          </a:prstGeom>
          <a:noFill/>
        </p:spPr>
        <p:txBody>
          <a:bodyPr wrap="square" rtlCol="0">
            <a:spAutoFit/>
          </a:bodyPr>
          <a:lstStyle/>
          <a:p>
            <a:pPr algn="ctr"/>
            <a:r>
              <a:rPr lang="en-US"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Bentonville, AR</a:t>
            </a:r>
          </a:p>
        </p:txBody>
      </p:sp>
    </p:spTree>
    <p:extLst>
      <p:ext uri="{BB962C8B-B14F-4D97-AF65-F5344CB8AC3E}">
        <p14:creationId xmlns:p14="http://schemas.microsoft.com/office/powerpoint/2010/main" val="2790322698"/>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imeline&#10;&#10;Description automatically generated">
            <a:extLst>
              <a:ext uri="{FF2B5EF4-FFF2-40B4-BE49-F238E27FC236}">
                <a16:creationId xmlns:a16="http://schemas.microsoft.com/office/drawing/2014/main" id="{44A4FBDD-044E-4A8D-5C3D-A84DDCA6DE6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5265" b="8493"/>
          <a:stretch/>
        </p:blipFill>
        <p:spPr>
          <a:xfrm>
            <a:off x="0" y="1"/>
            <a:ext cx="9144000" cy="5143499"/>
          </a:xfrm>
          <a:prstGeom prst="rect">
            <a:avLst/>
          </a:prstGeom>
        </p:spPr>
      </p:pic>
    </p:spTree>
    <p:extLst>
      <p:ext uri="{BB962C8B-B14F-4D97-AF65-F5344CB8AC3E}">
        <p14:creationId xmlns:p14="http://schemas.microsoft.com/office/powerpoint/2010/main" val="1991456846"/>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F601E5C6-91BB-4160-98B2-142E97F9893C}"/>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630055896"/>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15B8A497-50CB-4EE6-A53A-8B212A514D33}"/>
              </a:ext>
            </a:extLst>
          </p:cNvPr>
          <p:cNvPicPr>
            <a:picLocks noChangeAspect="1"/>
          </p:cNvPicPr>
          <p:nvPr/>
        </p:nvPicPr>
        <p:blipFill rotWithShape="1">
          <a:blip r:embed="rId3">
            <a:extLst>
              <a:ext uri="{28A0092B-C50C-407E-A947-70E740481C1C}">
                <a14:useLocalDpi xmlns:a14="http://schemas.microsoft.com/office/drawing/2010/main" val="0"/>
              </a:ext>
            </a:extLst>
          </a:blip>
          <a:srcRect l="1957" r="4884"/>
          <a:stretch/>
        </p:blipFill>
        <p:spPr>
          <a:xfrm>
            <a:off x="4591" y="46421"/>
            <a:ext cx="9144000" cy="5050659"/>
          </a:xfrm>
          <a:prstGeom prst="rect">
            <a:avLst/>
          </a:prstGeom>
        </p:spPr>
      </p:pic>
    </p:spTree>
    <p:extLst>
      <p:ext uri="{BB962C8B-B14F-4D97-AF65-F5344CB8AC3E}">
        <p14:creationId xmlns:p14="http://schemas.microsoft.com/office/powerpoint/2010/main" val="3560011976"/>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44DDA3-1E29-4D38-BF74-5232676B5ED8}"/>
              </a:ext>
            </a:extLst>
          </p:cNvPr>
          <p:cNvSpPr>
            <a:spLocks noGrp="1"/>
          </p:cNvSpPr>
          <p:nvPr>
            <p:ph type="title"/>
          </p:nvPr>
        </p:nvSpPr>
        <p:spPr/>
        <p:txBody>
          <a:bodyPr/>
          <a:lstStyle/>
          <a:p>
            <a:r>
              <a:rPr lang="en-US" b="1" dirty="0">
                <a:solidFill>
                  <a:schemeClr val="bg1"/>
                </a:solidFill>
                <a:latin typeface="Arial" panose="020B0604020202020204" pitchFamily="34" charset="0"/>
                <a:cs typeface="Arial" panose="020B0604020202020204" pitchFamily="34" charset="0"/>
              </a:rPr>
              <a:t>All to God’s Glory!</a:t>
            </a:r>
          </a:p>
        </p:txBody>
      </p:sp>
      <p:sp>
        <p:nvSpPr>
          <p:cNvPr id="4" name="Content Placeholder 3">
            <a:extLst>
              <a:ext uri="{FF2B5EF4-FFF2-40B4-BE49-F238E27FC236}">
                <a16:creationId xmlns:a16="http://schemas.microsoft.com/office/drawing/2014/main" id="{91E4EEFB-D9B8-4004-B9C9-444C30C95AC3}"/>
              </a:ext>
            </a:extLst>
          </p:cNvPr>
          <p:cNvSpPr>
            <a:spLocks noGrp="1"/>
          </p:cNvSpPr>
          <p:nvPr>
            <p:ph idx="1"/>
          </p:nvPr>
        </p:nvSpPr>
        <p:spPr>
          <a:xfrm>
            <a:off x="626377" y="1707532"/>
            <a:ext cx="7886700" cy="2808312"/>
          </a:xfrm>
        </p:spPr>
        <p:txBody>
          <a:bodyPr>
            <a:normAutofit/>
          </a:bodyPr>
          <a:lstStyle/>
          <a:p>
            <a:pPr marL="0" indent="0">
              <a:buNone/>
            </a:pPr>
            <a:r>
              <a:rPr lang="en-US" sz="2800" dirty="0">
                <a:solidFill>
                  <a:schemeClr val="bg1"/>
                </a:solidFill>
              </a:rPr>
              <a:t>“After this I looked, and there before me was a great multitude that no one could count, from every nation, tribe, people and language, standing before the throne and before the Lamb.”</a:t>
            </a:r>
          </a:p>
          <a:p>
            <a:pPr marL="0" indent="0">
              <a:buNone/>
            </a:pPr>
            <a:endParaRPr lang="en-US" sz="2800" dirty="0">
              <a:solidFill>
                <a:schemeClr val="bg1"/>
              </a:solidFill>
            </a:endParaRPr>
          </a:p>
          <a:p>
            <a:pPr marL="0" indent="0" algn="r">
              <a:buNone/>
            </a:pPr>
            <a:r>
              <a:rPr lang="en-US" sz="2800" b="1" dirty="0">
                <a:solidFill>
                  <a:schemeClr val="bg1"/>
                </a:solidFill>
                <a:effectLst>
                  <a:outerShdw blurRad="38100" dist="38100" dir="2700000" algn="tl">
                    <a:srgbClr val="000000">
                      <a:alpha val="43137"/>
                    </a:srgbClr>
                  </a:outerShdw>
                </a:effectLst>
              </a:rPr>
              <a:t>Revelation 7:9</a:t>
            </a:r>
          </a:p>
        </p:txBody>
      </p:sp>
      <p:pic>
        <p:nvPicPr>
          <p:cNvPr id="5" name="Picture 4">
            <a:extLst>
              <a:ext uri="{FF2B5EF4-FFF2-40B4-BE49-F238E27FC236}">
                <a16:creationId xmlns:a16="http://schemas.microsoft.com/office/drawing/2014/main" id="{BEA4FE93-0BD4-48DC-B98F-AF2AF5504295}"/>
              </a:ext>
            </a:extLst>
          </p:cNvPr>
          <p:cNvPicPr>
            <a:picLocks noChangeAspect="1"/>
          </p:cNvPicPr>
          <p:nvPr/>
        </p:nvPicPr>
        <p:blipFill>
          <a:blip r:embed="rId3"/>
          <a:stretch>
            <a:fillRect/>
          </a:stretch>
        </p:blipFill>
        <p:spPr>
          <a:xfrm>
            <a:off x="375317" y="1131591"/>
            <a:ext cx="8388823" cy="6097"/>
          </a:xfrm>
          <a:prstGeom prst="rect">
            <a:avLst/>
          </a:prstGeom>
        </p:spPr>
      </p:pic>
      <p:pic>
        <p:nvPicPr>
          <p:cNvPr id="2" name="Picture 1">
            <a:extLst>
              <a:ext uri="{FF2B5EF4-FFF2-40B4-BE49-F238E27FC236}">
                <a16:creationId xmlns:a16="http://schemas.microsoft.com/office/drawing/2014/main" id="{12CCE38D-929B-4DDC-8E23-5DCB75BE5D8B}"/>
              </a:ext>
            </a:extLst>
          </p:cNvPr>
          <p:cNvPicPr>
            <a:picLocks noChangeAspect="1"/>
          </p:cNvPicPr>
          <p:nvPr/>
        </p:nvPicPr>
        <p:blipFill>
          <a:blip r:embed="rId4"/>
          <a:stretch>
            <a:fillRect/>
          </a:stretch>
        </p:blipFill>
        <p:spPr>
          <a:xfrm>
            <a:off x="7164753" y="273844"/>
            <a:ext cx="1633870" cy="554784"/>
          </a:xfrm>
          <a:prstGeom prst="rect">
            <a:avLst/>
          </a:prstGeom>
        </p:spPr>
      </p:pic>
    </p:spTree>
    <p:extLst>
      <p:ext uri="{BB962C8B-B14F-4D97-AF65-F5344CB8AC3E}">
        <p14:creationId xmlns:p14="http://schemas.microsoft.com/office/powerpoint/2010/main" val="79061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10;&#10;Description automatically generated">
            <a:extLst>
              <a:ext uri="{FF2B5EF4-FFF2-40B4-BE49-F238E27FC236}">
                <a16:creationId xmlns:a16="http://schemas.microsoft.com/office/drawing/2014/main" id="{05EE5529-8E86-4ECC-80F5-174F4E3CA2BE}"/>
              </a:ext>
            </a:extLst>
          </p:cNvPr>
          <p:cNvPicPr>
            <a:picLocks noChangeAspect="1"/>
          </p:cNvPicPr>
          <p:nvPr/>
        </p:nvPicPr>
        <p:blipFill rotWithShape="1">
          <a:blip r:embed="rId3">
            <a:extLst>
              <a:ext uri="{28A0092B-C50C-407E-A947-70E740481C1C}">
                <a14:useLocalDpi xmlns:a14="http://schemas.microsoft.com/office/drawing/2010/main" val="0"/>
              </a:ext>
            </a:extLst>
          </a:blip>
          <a:srcRect l="4430" r="9114"/>
          <a:stretch/>
        </p:blipFill>
        <p:spPr>
          <a:xfrm>
            <a:off x="0" y="0"/>
            <a:ext cx="9144000" cy="5143500"/>
          </a:xfrm>
          <a:prstGeom prst="rect">
            <a:avLst/>
          </a:prstGeom>
        </p:spPr>
      </p:pic>
      <p:pic>
        <p:nvPicPr>
          <p:cNvPr id="4" name="Picture 3">
            <a:extLst>
              <a:ext uri="{FF2B5EF4-FFF2-40B4-BE49-F238E27FC236}">
                <a16:creationId xmlns:a16="http://schemas.microsoft.com/office/drawing/2014/main" id="{553277B9-3DDB-4233-8F4D-DCDDDD9B86F7}"/>
              </a:ext>
            </a:extLst>
          </p:cNvPr>
          <p:cNvPicPr>
            <a:picLocks noChangeAspect="1"/>
          </p:cNvPicPr>
          <p:nvPr/>
        </p:nvPicPr>
        <p:blipFill>
          <a:blip r:embed="rId4"/>
          <a:stretch>
            <a:fillRect/>
          </a:stretch>
        </p:blipFill>
        <p:spPr>
          <a:xfrm>
            <a:off x="-11992" y="3939902"/>
            <a:ext cx="9144000" cy="1232071"/>
          </a:xfrm>
          <a:prstGeom prst="rect">
            <a:avLst/>
          </a:prstGeom>
        </p:spPr>
      </p:pic>
      <p:sp>
        <p:nvSpPr>
          <p:cNvPr id="5" name="TextBox 4">
            <a:extLst>
              <a:ext uri="{FF2B5EF4-FFF2-40B4-BE49-F238E27FC236}">
                <a16:creationId xmlns:a16="http://schemas.microsoft.com/office/drawing/2014/main" id="{7DFC89DB-8D08-4CAB-AB6B-92CC4A1BE1F0}"/>
              </a:ext>
            </a:extLst>
          </p:cNvPr>
          <p:cNvSpPr txBox="1"/>
          <p:nvPr/>
        </p:nvSpPr>
        <p:spPr>
          <a:xfrm>
            <a:off x="131023" y="4017328"/>
            <a:ext cx="9000985" cy="1077218"/>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Newest PSI professor</a:t>
            </a:r>
          </a:p>
          <a:p>
            <a:r>
              <a:rPr lang="en-US" sz="3200" dirty="0">
                <a:solidFill>
                  <a:schemeClr val="bg1"/>
                </a:solidFill>
              </a:rPr>
              <a:t>Prof. David Bivens (far left)</a:t>
            </a:r>
          </a:p>
        </p:txBody>
      </p:sp>
    </p:spTree>
    <p:extLst>
      <p:ext uri="{BB962C8B-B14F-4D97-AF65-F5344CB8AC3E}">
        <p14:creationId xmlns:p14="http://schemas.microsoft.com/office/powerpoint/2010/main" val="176417152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534413-F2C8-45E3-BB45-BEE2241049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3823155"/>
            <a:ext cx="1011808" cy="1018645"/>
          </a:xfrm>
          <a:prstGeom prst="rect">
            <a:avLst/>
          </a:prstGeom>
        </p:spPr>
      </p:pic>
      <p:sp>
        <p:nvSpPr>
          <p:cNvPr id="3" name="TextBox 2">
            <a:extLst>
              <a:ext uri="{FF2B5EF4-FFF2-40B4-BE49-F238E27FC236}">
                <a16:creationId xmlns:a16="http://schemas.microsoft.com/office/drawing/2014/main" id="{103BD44F-A188-47BB-B7F6-8E186EA7C4FB}"/>
              </a:ext>
            </a:extLst>
          </p:cNvPr>
          <p:cNvSpPr txBox="1"/>
          <p:nvPr/>
        </p:nvSpPr>
        <p:spPr>
          <a:xfrm>
            <a:off x="1763688" y="4083918"/>
            <a:ext cx="5976664" cy="646331"/>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rPr>
              <a:t>Hispanic Ministry</a:t>
            </a:r>
          </a:p>
        </p:txBody>
      </p:sp>
      <p:sp>
        <p:nvSpPr>
          <p:cNvPr id="4" name="Content Placeholder 2">
            <a:extLst>
              <a:ext uri="{FF2B5EF4-FFF2-40B4-BE49-F238E27FC236}">
                <a16:creationId xmlns:a16="http://schemas.microsoft.com/office/drawing/2014/main" id="{D23FA56E-BC79-4696-8073-E703667BA4A9}"/>
              </a:ext>
            </a:extLst>
          </p:cNvPr>
          <p:cNvSpPr txBox="1">
            <a:spLocks/>
          </p:cNvSpPr>
          <p:nvPr/>
        </p:nvSpPr>
        <p:spPr>
          <a:xfrm>
            <a:off x="199547" y="1340674"/>
            <a:ext cx="8744905" cy="1472695"/>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r" fontAlgn="auto">
              <a:lnSpc>
                <a:spcPct val="150000"/>
              </a:lnSpc>
              <a:spcAft>
                <a:spcPts val="0"/>
              </a:spcAft>
              <a:buFont typeface="Arial"/>
              <a:buNone/>
            </a:pPr>
            <a:r>
              <a:rPr lang="en-US" sz="2400" dirty="0">
                <a:solidFill>
                  <a:schemeClr val="bg1"/>
                </a:solidFill>
                <a:latin typeface="Arial" panose="020B0604020202020204" pitchFamily="34" charset="0"/>
                <a:cs typeface="Arial" panose="020B0604020202020204" pitchFamily="34" charset="0"/>
              </a:rPr>
              <a:t>Serving</a:t>
            </a: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2,450 Hispanic souls </a:t>
            </a:r>
            <a:r>
              <a:rPr lang="en-US" sz="2400" dirty="0">
                <a:solidFill>
                  <a:schemeClr val="bg1"/>
                </a:solidFill>
                <a:latin typeface="Arial" panose="020B0604020202020204" pitchFamily="34" charset="0"/>
                <a:cs typeface="Arial" panose="020B0604020202020204" pitchFamily="34" charset="0"/>
              </a:rPr>
              <a:t>with the gospel </a:t>
            </a:r>
          </a:p>
          <a:p>
            <a:pPr marL="0" indent="0" algn="r" fontAlgn="auto">
              <a:lnSpc>
                <a:spcPct val="150000"/>
              </a:lnSpc>
              <a:spcAft>
                <a:spcPts val="0"/>
              </a:spcAft>
              <a:buFont typeface="Arial"/>
              <a:buNone/>
            </a:pPr>
            <a:r>
              <a:rPr lang="en-US" sz="2400" dirty="0">
                <a:solidFill>
                  <a:schemeClr val="bg1"/>
                </a:solidFill>
                <a:latin typeface="Arial" panose="020B0604020202020204" pitchFamily="34" charset="0"/>
                <a:cs typeface="Arial" panose="020B0604020202020204" pitchFamily="34" charset="0"/>
              </a:rPr>
              <a:t>in </a:t>
            </a: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140 WELS congregations</a:t>
            </a:r>
            <a:r>
              <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45537865-EF74-4D86-A5FB-A164AC0945BE}"/>
              </a:ext>
            </a:extLst>
          </p:cNvPr>
          <p:cNvPicPr>
            <a:picLocks noChangeAspect="1"/>
          </p:cNvPicPr>
          <p:nvPr/>
        </p:nvPicPr>
        <p:blipFill>
          <a:blip r:embed="rId4"/>
          <a:stretch>
            <a:fillRect/>
          </a:stretch>
        </p:blipFill>
        <p:spPr>
          <a:xfrm>
            <a:off x="342285" y="301700"/>
            <a:ext cx="1262325" cy="428625"/>
          </a:xfrm>
          <a:prstGeom prst="rect">
            <a:avLst/>
          </a:prstGeom>
        </p:spPr>
      </p:pic>
    </p:spTree>
    <p:extLst>
      <p:ext uri="{BB962C8B-B14F-4D97-AF65-F5344CB8AC3E}">
        <p14:creationId xmlns:p14="http://schemas.microsoft.com/office/powerpoint/2010/main" val="31166257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around a table&#10;&#10;Description automatically generated">
            <a:extLst>
              <a:ext uri="{FF2B5EF4-FFF2-40B4-BE49-F238E27FC236}">
                <a16:creationId xmlns:a16="http://schemas.microsoft.com/office/drawing/2014/main" id="{B3F235FC-A8C0-418D-9A32-333685FD69AC}"/>
              </a:ext>
            </a:extLst>
          </p:cNvPr>
          <p:cNvPicPr>
            <a:picLocks noChangeAspect="1"/>
          </p:cNvPicPr>
          <p:nvPr/>
        </p:nvPicPr>
        <p:blipFill rotWithShape="1">
          <a:blip r:embed="rId3">
            <a:extLst>
              <a:ext uri="{28A0092B-C50C-407E-A947-70E740481C1C}">
                <a14:useLocalDpi xmlns:a14="http://schemas.microsoft.com/office/drawing/2010/main" val="0"/>
              </a:ext>
            </a:extLst>
          </a:blip>
          <a:srcRect t="4031"/>
          <a:stretch/>
        </p:blipFill>
        <p:spPr>
          <a:xfrm>
            <a:off x="27468" y="3198"/>
            <a:ext cx="9116532" cy="5143500"/>
          </a:xfrm>
          <a:prstGeom prst="rect">
            <a:avLst/>
          </a:prstGeom>
        </p:spPr>
      </p:pic>
      <p:pic>
        <p:nvPicPr>
          <p:cNvPr id="5" name="Picture 4" descr="blackopacity30.png">
            <a:extLst>
              <a:ext uri="{FF2B5EF4-FFF2-40B4-BE49-F238E27FC236}">
                <a16:creationId xmlns:a16="http://schemas.microsoft.com/office/drawing/2014/main" id="{025270A3-3238-405F-B7A6-BAE9039035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16" y="3939902"/>
            <a:ext cx="9180512" cy="1227882"/>
          </a:xfrm>
          <a:prstGeom prst="rect">
            <a:avLst/>
          </a:prstGeom>
        </p:spPr>
      </p:pic>
      <p:sp>
        <p:nvSpPr>
          <p:cNvPr id="4" name="TextBox 3">
            <a:extLst>
              <a:ext uri="{FF2B5EF4-FFF2-40B4-BE49-F238E27FC236}">
                <a16:creationId xmlns:a16="http://schemas.microsoft.com/office/drawing/2014/main" id="{EF4AAA95-9F4B-45C4-89B3-E22ED373C2D2}"/>
              </a:ext>
            </a:extLst>
          </p:cNvPr>
          <p:cNvSpPr txBox="1"/>
          <p:nvPr/>
        </p:nvSpPr>
        <p:spPr>
          <a:xfrm>
            <a:off x="36612" y="4060865"/>
            <a:ext cx="9180512" cy="1077218"/>
          </a:xfrm>
          <a:prstGeom prst="rect">
            <a:avLst/>
          </a:prstGeom>
          <a:noFill/>
        </p:spPr>
        <p:txBody>
          <a:bodyPr wrap="square" rtlCol="0">
            <a:spAutoFit/>
          </a:bodyPr>
          <a:lstStyle/>
          <a:p>
            <a:r>
              <a:rPr lang="en-US" sz="3200" dirty="0">
                <a:solidFill>
                  <a:schemeClr val="bg1"/>
                </a:solidFill>
              </a:rPr>
              <a:t>Hispanic Ministry – Santo Tomas, Phoenix, AZ</a:t>
            </a:r>
          </a:p>
          <a:p>
            <a:r>
              <a:rPr lang="en-US" sz="3200" b="1" dirty="0">
                <a:solidFill>
                  <a:schemeClr val="bg1"/>
                </a:solidFill>
                <a:effectLst>
                  <a:outerShdw blurRad="38100" dist="38100" dir="2700000" algn="tl">
                    <a:srgbClr val="000000">
                      <a:alpha val="43137"/>
                    </a:srgbClr>
                  </a:outerShdw>
                </a:effectLst>
              </a:rPr>
              <a:t>140 WELS churches serve Hispanic people</a:t>
            </a:r>
          </a:p>
        </p:txBody>
      </p:sp>
    </p:spTree>
    <p:extLst>
      <p:ext uri="{BB962C8B-B14F-4D97-AF65-F5344CB8AC3E}">
        <p14:creationId xmlns:p14="http://schemas.microsoft.com/office/powerpoint/2010/main" val="154335341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men in robes&#10;&#10;Description automatically generated with medium confidence">
            <a:extLst>
              <a:ext uri="{FF2B5EF4-FFF2-40B4-BE49-F238E27FC236}">
                <a16:creationId xmlns:a16="http://schemas.microsoft.com/office/drawing/2014/main" id="{14FB4422-2694-698F-3AD8-FE6802B3C18D}"/>
              </a:ext>
            </a:extLst>
          </p:cNvPr>
          <p:cNvPicPr>
            <a:picLocks noChangeAspect="1"/>
          </p:cNvPicPr>
          <p:nvPr/>
        </p:nvPicPr>
        <p:blipFill rotWithShape="1">
          <a:blip r:embed="rId3">
            <a:extLst>
              <a:ext uri="{28A0092B-C50C-407E-A947-70E740481C1C}">
                <a14:useLocalDpi xmlns:a14="http://schemas.microsoft.com/office/drawing/2010/main" val="0"/>
              </a:ext>
            </a:extLst>
          </a:blip>
          <a:srcRect t="7645" b="7645"/>
          <a:stretch/>
        </p:blipFill>
        <p:spPr>
          <a:xfrm>
            <a:off x="0" y="0"/>
            <a:ext cx="9163633" cy="5173698"/>
          </a:xfrm>
          <a:prstGeom prst="rect">
            <a:avLst/>
          </a:prstGeom>
        </p:spPr>
      </p:pic>
      <p:pic>
        <p:nvPicPr>
          <p:cNvPr id="4" name="Picture 3" descr="blackopacity30.png">
            <a:extLst>
              <a:ext uri="{FF2B5EF4-FFF2-40B4-BE49-F238E27FC236}">
                <a16:creationId xmlns:a16="http://schemas.microsoft.com/office/drawing/2014/main" id="{0B1B7442-B245-444E-169F-6561B4D3ED0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16" y="3939902"/>
            <a:ext cx="9180512" cy="1227882"/>
          </a:xfrm>
          <a:prstGeom prst="rect">
            <a:avLst/>
          </a:prstGeom>
        </p:spPr>
      </p:pic>
      <p:sp>
        <p:nvSpPr>
          <p:cNvPr id="5" name="TextBox 4">
            <a:extLst>
              <a:ext uri="{FF2B5EF4-FFF2-40B4-BE49-F238E27FC236}">
                <a16:creationId xmlns:a16="http://schemas.microsoft.com/office/drawing/2014/main" id="{F5BF9CAC-BA44-8A50-8680-7350D1066C35}"/>
              </a:ext>
            </a:extLst>
          </p:cNvPr>
          <p:cNvSpPr txBox="1"/>
          <p:nvPr/>
        </p:nvSpPr>
        <p:spPr>
          <a:xfrm>
            <a:off x="36612" y="4060865"/>
            <a:ext cx="9180512" cy="1077218"/>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New Hispanic ministry approved </a:t>
            </a:r>
            <a:r>
              <a:rPr lang="en-US" sz="3200" dirty="0">
                <a:solidFill>
                  <a:schemeClr val="bg1"/>
                </a:solidFill>
              </a:rPr>
              <a:t>at </a:t>
            </a:r>
            <a:br>
              <a:rPr lang="en-US" sz="3200" dirty="0">
                <a:solidFill>
                  <a:schemeClr val="bg1"/>
                </a:solidFill>
              </a:rPr>
            </a:br>
            <a:r>
              <a:rPr lang="en-US" sz="3200" dirty="0">
                <a:solidFill>
                  <a:schemeClr val="bg1"/>
                </a:solidFill>
              </a:rPr>
              <a:t>St. John’s in St. Paul, MN</a:t>
            </a:r>
          </a:p>
        </p:txBody>
      </p:sp>
    </p:spTree>
    <p:extLst>
      <p:ext uri="{BB962C8B-B14F-4D97-AF65-F5344CB8AC3E}">
        <p14:creationId xmlns:p14="http://schemas.microsoft.com/office/powerpoint/2010/main" val="301010640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shelf, indoor, book&#10;&#10;Description automatically generated">
            <a:extLst>
              <a:ext uri="{FF2B5EF4-FFF2-40B4-BE49-F238E27FC236}">
                <a16:creationId xmlns:a16="http://schemas.microsoft.com/office/drawing/2014/main" id="{BAF47446-A78F-4DAE-AD25-F5308DD86EDA}"/>
              </a:ext>
            </a:extLst>
          </p:cNvPr>
          <p:cNvPicPr>
            <a:picLocks noChangeAspect="1"/>
          </p:cNvPicPr>
          <p:nvPr/>
        </p:nvPicPr>
        <p:blipFill rotWithShape="1">
          <a:blip r:embed="rId3">
            <a:extLst>
              <a:ext uri="{28A0092B-C50C-407E-A947-70E740481C1C}">
                <a14:useLocalDpi xmlns:a14="http://schemas.microsoft.com/office/drawing/2010/main" val="0"/>
              </a:ext>
            </a:extLst>
          </a:blip>
          <a:srcRect t="12335" b="12472"/>
          <a:stretch/>
        </p:blipFill>
        <p:spPr>
          <a:xfrm>
            <a:off x="0" y="11723"/>
            <a:ext cx="9137179" cy="5152967"/>
          </a:xfrm>
          <a:prstGeom prst="rect">
            <a:avLst/>
          </a:prstGeom>
        </p:spPr>
      </p:pic>
      <p:pic>
        <p:nvPicPr>
          <p:cNvPr id="6" name="Picture 5">
            <a:extLst>
              <a:ext uri="{FF2B5EF4-FFF2-40B4-BE49-F238E27FC236}">
                <a16:creationId xmlns:a16="http://schemas.microsoft.com/office/drawing/2014/main" id="{4740691B-EFA6-47D1-90EB-51287E864198}"/>
              </a:ext>
            </a:extLst>
          </p:cNvPr>
          <p:cNvPicPr>
            <a:picLocks noChangeAspect="1"/>
          </p:cNvPicPr>
          <p:nvPr/>
        </p:nvPicPr>
        <p:blipFill>
          <a:blip r:embed="rId4"/>
          <a:stretch>
            <a:fillRect/>
          </a:stretch>
        </p:blipFill>
        <p:spPr>
          <a:xfrm>
            <a:off x="6226" y="3867894"/>
            <a:ext cx="9217024" cy="1293540"/>
          </a:xfrm>
          <a:prstGeom prst="rect">
            <a:avLst/>
          </a:prstGeom>
        </p:spPr>
      </p:pic>
      <p:sp>
        <p:nvSpPr>
          <p:cNvPr id="7" name="TextBox 6">
            <a:extLst>
              <a:ext uri="{FF2B5EF4-FFF2-40B4-BE49-F238E27FC236}">
                <a16:creationId xmlns:a16="http://schemas.microsoft.com/office/drawing/2014/main" id="{4AF0FBD7-6C3C-4D39-8B31-C492551C55E4}"/>
              </a:ext>
            </a:extLst>
          </p:cNvPr>
          <p:cNvSpPr txBox="1"/>
          <p:nvPr/>
        </p:nvSpPr>
        <p:spPr>
          <a:xfrm>
            <a:off x="107504" y="4006832"/>
            <a:ext cx="9325036" cy="1015663"/>
          </a:xfrm>
          <a:prstGeom prst="rect">
            <a:avLst/>
          </a:prstGeom>
          <a:noFill/>
        </p:spPr>
        <p:txBody>
          <a:bodyPr wrap="square" rtlCol="0">
            <a:spAutoFit/>
          </a:bodyPr>
          <a:lstStyle/>
          <a:p>
            <a:r>
              <a:rPr lang="en-US" sz="3000" b="1" dirty="0">
                <a:solidFill>
                  <a:schemeClr val="bg1"/>
                </a:solidFill>
                <a:effectLst>
                  <a:outerShdw blurRad="38100" dist="38100" dir="2700000" algn="tl">
                    <a:srgbClr val="000000">
                      <a:alpha val="43137"/>
                    </a:srgbClr>
                  </a:outerShdw>
                </a:effectLst>
              </a:rPr>
              <a:t>English Improvement Opportunity class</a:t>
            </a:r>
          </a:p>
          <a:p>
            <a:r>
              <a:rPr lang="en-US" sz="3000" dirty="0">
                <a:solidFill>
                  <a:schemeClr val="bg1"/>
                </a:solidFill>
              </a:rPr>
              <a:t>Immanuel Lutheran Church – Waukegan, IL</a:t>
            </a:r>
          </a:p>
        </p:txBody>
      </p:sp>
    </p:spTree>
    <p:extLst>
      <p:ext uri="{BB962C8B-B14F-4D97-AF65-F5344CB8AC3E}">
        <p14:creationId xmlns:p14="http://schemas.microsoft.com/office/powerpoint/2010/main" val="2696679044"/>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F978C57143B2F4EB3BF9402E7B06E40" ma:contentTypeVersion="14" ma:contentTypeDescription="Create a new document." ma:contentTypeScope="" ma:versionID="b9d1ed67477297a77284479634a65802">
  <xsd:schema xmlns:xsd="http://www.w3.org/2001/XMLSchema" xmlns:xs="http://www.w3.org/2001/XMLSchema" xmlns:p="http://schemas.microsoft.com/office/2006/metadata/properties" xmlns:ns2="131891c9-c40f-43c8-94b9-d64b4055cbfa" xmlns:ns3="5cd1452d-5967-4622-9749-a306807ee3c9" xmlns:ns4="9d1aa794-ada9-4a3e-9c2a-189f245fcbb8" targetNamespace="http://schemas.microsoft.com/office/2006/metadata/properties" ma:root="true" ma:fieldsID="abb20d6e1b21845512ed4897355cf8e7" ns2:_="" ns3:_="" ns4:_="">
    <xsd:import namespace="131891c9-c40f-43c8-94b9-d64b4055cbfa"/>
    <xsd:import namespace="5cd1452d-5967-4622-9749-a306807ee3c9"/>
    <xsd:import namespace="9d1aa794-ada9-4a3e-9c2a-189f245fcbb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1891c9-c40f-43c8-94b9-d64b4055cbfa"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d50e1b83-9df9-4a26-aedb-ff3d8b0dda6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cd1452d-5967-4622-9749-a306807ee3c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d1aa794-ada9-4a3e-9c2a-189f245fcbb8"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245bd596-0f8a-4080-98bd-aff5be4fd504}" ma:internalName="TaxCatchAll" ma:showField="CatchAllData" ma:web="5cd1452d-5967-4622-9749-a306807ee3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9d1aa794-ada9-4a3e-9c2a-189f245fcbb8" xsi:nil="true"/>
    <lcf76f155ced4ddcb4097134ff3c332f xmlns="131891c9-c40f-43c8-94b9-d64b4055cbf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90F46EC-3542-4F4A-B9D7-494245AA3801}">
  <ds:schemaRefs>
    <ds:schemaRef ds:uri="http://schemas.microsoft.com/sharepoint/v3/contenttype/forms"/>
  </ds:schemaRefs>
</ds:datastoreItem>
</file>

<file path=customXml/itemProps2.xml><?xml version="1.0" encoding="utf-8"?>
<ds:datastoreItem xmlns:ds="http://schemas.openxmlformats.org/officeDocument/2006/customXml" ds:itemID="{46341F51-FB3A-4181-80AC-8922A28501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1891c9-c40f-43c8-94b9-d64b4055cbfa"/>
    <ds:schemaRef ds:uri="5cd1452d-5967-4622-9749-a306807ee3c9"/>
    <ds:schemaRef ds:uri="9d1aa794-ada9-4a3e-9c2a-189f245fcb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8399BAC-25D2-4AD4-872F-DEB3C22A0FDF}">
  <ds:schemaRefs>
    <ds:schemaRef ds:uri="http://schemas.microsoft.com/office/2006/documentManagement/types"/>
    <ds:schemaRef ds:uri="http://www.w3.org/XML/1998/namespace"/>
    <ds:schemaRef ds:uri="http://purl.org/dc/dcmitype/"/>
    <ds:schemaRef ds:uri="http://purl.org/dc/terms/"/>
    <ds:schemaRef ds:uri="http://purl.org/dc/elements/1.1/"/>
    <ds:schemaRef ds:uri="http://schemas.microsoft.com/office/infopath/2007/PartnerControls"/>
    <ds:schemaRef ds:uri="http://schemas.openxmlformats.org/package/2006/metadata/core-properties"/>
    <ds:schemaRef ds:uri="131891c9-c40f-43c8-94b9-d64b4055cbfa"/>
    <ds:schemaRef ds:uri="http://schemas.microsoft.com/office/2006/metadata/properties"/>
    <ds:schemaRef ds:uri="9d1aa794-ada9-4a3e-9c2a-189f245fcbb8"/>
  </ds:schemaRefs>
</ds:datastoreItem>
</file>

<file path=docProps/app.xml><?xml version="1.0" encoding="utf-8"?>
<Properties xmlns="http://schemas.openxmlformats.org/officeDocument/2006/extended-properties" xmlns:vt="http://schemas.openxmlformats.org/officeDocument/2006/docPropsVTypes">
  <TotalTime>1644</TotalTime>
  <Words>7654</Words>
  <Application>Microsoft Office PowerPoint</Application>
  <PresentationFormat>On-screen Show (16:9)</PresentationFormat>
  <Paragraphs>312</Paragraphs>
  <Slides>45</Slides>
  <Notes>45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Arial</vt:lpstr>
      <vt:lpstr>Calibri</vt:lpstr>
      <vt:lpstr>Calibri Light</vt:lpstr>
      <vt:lpstr>lato</vt:lpstr>
      <vt:lpstr>Trebuchet MS</vt:lpstr>
      <vt:lpstr>Office Theme</vt:lpstr>
      <vt:lpstr>PowerPoint Presentation</vt:lpstr>
      <vt:lpstr>PowerPoint Presentation</vt:lpstr>
      <vt:lpstr>Joint Mission Council (JMC)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All to God’s Glory!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WELS HOME MISSIONS</dc:title>
  <dc:creator>Marissa Krogmann</dc:creator>
  <cp:lastModifiedBy>Marissa Krogmann</cp:lastModifiedBy>
  <cp:revision>14</cp:revision>
  <dcterms:created xsi:type="dcterms:W3CDTF">2018-09-24T17:52:05Z</dcterms:created>
  <dcterms:modified xsi:type="dcterms:W3CDTF">2022-11-02T15:47:01Z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0x0101004F978C57143B2F4EB3BF9402E7B06E40</vt:lpwstr>
  </property>
  <property fmtid="{D5CDD505-2E9C-101B-9397-08002B2CF9AE}" pid="3" name="MediaServiceImageTags">
    <vt:lpwstr/>
  </property>
</Properties>
</file>