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0" r:id="rId3"/>
    <p:sldId id="257" r:id="rId4"/>
    <p:sldId id="258" r:id="rId5"/>
    <p:sldId id="259" r:id="rId6"/>
    <p:sldId id="261" r:id="rId7"/>
    <p:sldId id="262" r:id="rId8"/>
    <p:sldId id="263" r:id="rId9"/>
    <p:sldId id="264" r:id="rId10"/>
    <p:sldId id="265" r:id="rId11"/>
    <p:sldId id="270" r:id="rId12"/>
    <p:sldId id="266" r:id="rId13"/>
    <p:sldId id="271" r:id="rId14"/>
    <p:sldId id="267" r:id="rId15"/>
    <p:sldId id="272" r:id="rId16"/>
    <p:sldId id="268" r:id="rId17"/>
    <p:sldId id="273" r:id="rId18"/>
    <p:sldId id="269" r:id="rId19"/>
    <p:sldId id="274" r:id="rId20"/>
    <p:sldId id="276" r:id="rId21"/>
    <p:sldId id="277" r:id="rId22"/>
    <p:sldId id="275" r:id="rId23"/>
    <p:sldId id="260" r:id="rId24"/>
    <p:sldId id="278" r:id="rId25"/>
    <p:sldId id="2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4" d="100"/>
          <a:sy n="114" d="100"/>
        </p:scale>
        <p:origin x="41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83E48DE1-F845-4B07-B021-BE90BA7C0642}" type="datetimeFigureOut">
              <a:rPr lang="en-US" smtClean="0"/>
              <a:t>9/27/2016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1B66DB-4C4B-48FB-B76C-E39D1E927D74}" type="slidenum">
              <a:rPr lang="en-US" smtClean="0"/>
              <a:t>‹#›</a:t>
            </a:fld>
            <a:endParaRPr lang="en-US"/>
          </a:p>
        </p:txBody>
      </p:sp>
    </p:spTree>
    <p:extLst>
      <p:ext uri="{BB962C8B-B14F-4D97-AF65-F5344CB8AC3E}">
        <p14:creationId xmlns:p14="http://schemas.microsoft.com/office/powerpoint/2010/main" val="2899837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6B67354A-C633-4441-9534-122A0D124C94}" type="datetimeFigureOut">
              <a:rPr lang="en-US" smtClean="0"/>
              <a:t>9/27/2016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3"/>
            <a:ext cx="5486400" cy="360044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6"/>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6"/>
            <a:ext cx="2971800" cy="459316"/>
          </a:xfrm>
          <a:prstGeom prst="rect">
            <a:avLst/>
          </a:prstGeom>
        </p:spPr>
        <p:txBody>
          <a:bodyPr vert="horz" lIns="91440" tIns="45720" rIns="91440" bIns="45720" rtlCol="0" anchor="b"/>
          <a:lstStyle>
            <a:lvl1pPr algn="r">
              <a:defRPr sz="1200"/>
            </a:lvl1pPr>
          </a:lstStyle>
          <a:p>
            <a:fld id="{47D70393-7AB7-4E66-A69C-88E6CDDA0F9E}" type="slidenum">
              <a:rPr lang="en-US" smtClean="0"/>
              <a:t>‹#›</a:t>
            </a:fld>
            <a:endParaRPr lang="en-US"/>
          </a:p>
        </p:txBody>
      </p:sp>
    </p:spTree>
    <p:extLst>
      <p:ext uri="{BB962C8B-B14F-4D97-AF65-F5344CB8AC3E}">
        <p14:creationId xmlns:p14="http://schemas.microsoft.com/office/powerpoint/2010/main" val="415633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D70393-7AB7-4E66-A69C-88E6CDDA0F9E}" type="slidenum">
              <a:rPr lang="en-US" smtClean="0"/>
              <a:t>1</a:t>
            </a:fld>
            <a:endParaRPr lang="en-US"/>
          </a:p>
        </p:txBody>
      </p:sp>
    </p:spTree>
    <p:extLst>
      <p:ext uri="{BB962C8B-B14F-4D97-AF65-F5344CB8AC3E}">
        <p14:creationId xmlns:p14="http://schemas.microsoft.com/office/powerpoint/2010/main" val="410235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D70393-7AB7-4E66-A69C-88E6CDDA0F9E}" type="slidenum">
              <a:rPr lang="en-US" smtClean="0"/>
              <a:t>3</a:t>
            </a:fld>
            <a:endParaRPr lang="en-US"/>
          </a:p>
        </p:txBody>
      </p:sp>
    </p:spTree>
    <p:extLst>
      <p:ext uri="{BB962C8B-B14F-4D97-AF65-F5344CB8AC3E}">
        <p14:creationId xmlns:p14="http://schemas.microsoft.com/office/powerpoint/2010/main" val="257280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6FE248-45DC-4290-B9CF-D1560878092A}"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63D71-3523-4927-BF2E-CC092E0CC645}" type="slidenum">
              <a:rPr lang="en-US" smtClean="0"/>
              <a:t>‹#›</a:t>
            </a:fld>
            <a:endParaRPr lang="en-US"/>
          </a:p>
        </p:txBody>
      </p:sp>
    </p:spTree>
    <p:extLst>
      <p:ext uri="{BB962C8B-B14F-4D97-AF65-F5344CB8AC3E}">
        <p14:creationId xmlns:p14="http://schemas.microsoft.com/office/powerpoint/2010/main" val="426459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6FE248-45DC-4290-B9CF-D1560878092A}"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63D71-3523-4927-BF2E-CC092E0CC645}" type="slidenum">
              <a:rPr lang="en-US" smtClean="0"/>
              <a:t>‹#›</a:t>
            </a:fld>
            <a:endParaRPr lang="en-US"/>
          </a:p>
        </p:txBody>
      </p:sp>
    </p:spTree>
    <p:extLst>
      <p:ext uri="{BB962C8B-B14F-4D97-AF65-F5344CB8AC3E}">
        <p14:creationId xmlns:p14="http://schemas.microsoft.com/office/powerpoint/2010/main" val="116287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6FE248-45DC-4290-B9CF-D1560878092A}"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63D71-3523-4927-BF2E-CC092E0CC645}" type="slidenum">
              <a:rPr lang="en-US" smtClean="0"/>
              <a:t>‹#›</a:t>
            </a:fld>
            <a:endParaRPr lang="en-US"/>
          </a:p>
        </p:txBody>
      </p:sp>
    </p:spTree>
    <p:extLst>
      <p:ext uri="{BB962C8B-B14F-4D97-AF65-F5344CB8AC3E}">
        <p14:creationId xmlns:p14="http://schemas.microsoft.com/office/powerpoint/2010/main" val="18205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6FE248-45DC-4290-B9CF-D1560878092A}"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63D71-3523-4927-BF2E-CC092E0CC645}" type="slidenum">
              <a:rPr lang="en-US" smtClean="0"/>
              <a:t>‹#›</a:t>
            </a:fld>
            <a:endParaRPr lang="en-US"/>
          </a:p>
        </p:txBody>
      </p:sp>
    </p:spTree>
    <p:extLst>
      <p:ext uri="{BB962C8B-B14F-4D97-AF65-F5344CB8AC3E}">
        <p14:creationId xmlns:p14="http://schemas.microsoft.com/office/powerpoint/2010/main" val="362667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6FE248-45DC-4290-B9CF-D1560878092A}"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63D71-3523-4927-BF2E-CC092E0CC645}" type="slidenum">
              <a:rPr lang="en-US" smtClean="0"/>
              <a:t>‹#›</a:t>
            </a:fld>
            <a:endParaRPr lang="en-US"/>
          </a:p>
        </p:txBody>
      </p:sp>
    </p:spTree>
    <p:extLst>
      <p:ext uri="{BB962C8B-B14F-4D97-AF65-F5344CB8AC3E}">
        <p14:creationId xmlns:p14="http://schemas.microsoft.com/office/powerpoint/2010/main" val="212965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6FE248-45DC-4290-B9CF-D1560878092A}"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63D71-3523-4927-BF2E-CC092E0CC645}" type="slidenum">
              <a:rPr lang="en-US" smtClean="0"/>
              <a:t>‹#›</a:t>
            </a:fld>
            <a:endParaRPr lang="en-US"/>
          </a:p>
        </p:txBody>
      </p:sp>
    </p:spTree>
    <p:extLst>
      <p:ext uri="{BB962C8B-B14F-4D97-AF65-F5344CB8AC3E}">
        <p14:creationId xmlns:p14="http://schemas.microsoft.com/office/powerpoint/2010/main" val="168668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6FE248-45DC-4290-B9CF-D1560878092A}"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63D71-3523-4927-BF2E-CC092E0CC645}" type="slidenum">
              <a:rPr lang="en-US" smtClean="0"/>
              <a:t>‹#›</a:t>
            </a:fld>
            <a:endParaRPr lang="en-US"/>
          </a:p>
        </p:txBody>
      </p:sp>
    </p:spTree>
    <p:extLst>
      <p:ext uri="{BB962C8B-B14F-4D97-AF65-F5344CB8AC3E}">
        <p14:creationId xmlns:p14="http://schemas.microsoft.com/office/powerpoint/2010/main" val="103653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6FE248-45DC-4290-B9CF-D1560878092A}"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63D71-3523-4927-BF2E-CC092E0CC645}" type="slidenum">
              <a:rPr lang="en-US" smtClean="0"/>
              <a:t>‹#›</a:t>
            </a:fld>
            <a:endParaRPr lang="en-US"/>
          </a:p>
        </p:txBody>
      </p:sp>
    </p:spTree>
    <p:extLst>
      <p:ext uri="{BB962C8B-B14F-4D97-AF65-F5344CB8AC3E}">
        <p14:creationId xmlns:p14="http://schemas.microsoft.com/office/powerpoint/2010/main" val="49721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FE248-45DC-4290-B9CF-D1560878092A}"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63D71-3523-4927-BF2E-CC092E0CC645}" type="slidenum">
              <a:rPr lang="en-US" smtClean="0"/>
              <a:t>‹#›</a:t>
            </a:fld>
            <a:endParaRPr lang="en-US"/>
          </a:p>
        </p:txBody>
      </p:sp>
    </p:spTree>
    <p:extLst>
      <p:ext uri="{BB962C8B-B14F-4D97-AF65-F5344CB8AC3E}">
        <p14:creationId xmlns:p14="http://schemas.microsoft.com/office/powerpoint/2010/main" val="207282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6FE248-45DC-4290-B9CF-D1560878092A}"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63D71-3523-4927-BF2E-CC092E0CC645}" type="slidenum">
              <a:rPr lang="en-US" smtClean="0"/>
              <a:t>‹#›</a:t>
            </a:fld>
            <a:endParaRPr lang="en-US"/>
          </a:p>
        </p:txBody>
      </p:sp>
    </p:spTree>
    <p:extLst>
      <p:ext uri="{BB962C8B-B14F-4D97-AF65-F5344CB8AC3E}">
        <p14:creationId xmlns:p14="http://schemas.microsoft.com/office/powerpoint/2010/main" val="182855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6FE248-45DC-4290-B9CF-D1560878092A}"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63D71-3523-4927-BF2E-CC092E0CC645}" type="slidenum">
              <a:rPr lang="en-US" smtClean="0"/>
              <a:t>‹#›</a:t>
            </a:fld>
            <a:endParaRPr lang="en-US"/>
          </a:p>
        </p:txBody>
      </p:sp>
    </p:spTree>
    <p:extLst>
      <p:ext uri="{BB962C8B-B14F-4D97-AF65-F5344CB8AC3E}">
        <p14:creationId xmlns:p14="http://schemas.microsoft.com/office/powerpoint/2010/main" val="416470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FE248-45DC-4290-B9CF-D1560878092A}" type="datetimeFigureOut">
              <a:rPr lang="en-US" smtClean="0"/>
              <a:t>9/27/2016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63D71-3523-4927-BF2E-CC092E0CC645}" type="slidenum">
              <a:rPr lang="en-US" smtClean="0"/>
              <a:t>‹#›</a:t>
            </a:fld>
            <a:endParaRPr lang="en-US"/>
          </a:p>
        </p:txBody>
      </p:sp>
    </p:spTree>
    <p:extLst>
      <p:ext uri="{BB962C8B-B14F-4D97-AF65-F5344CB8AC3E}">
        <p14:creationId xmlns:p14="http://schemas.microsoft.com/office/powerpoint/2010/main" val="1921209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loud.wels.net/m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tel:414-256-3234" TargetMode="External"/><Relationship Id="rId2" Type="http://schemas.openxmlformats.org/officeDocument/2006/relationships/hyperlink" Target="mailto:missionscontact@wels.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Home Mission Monthly Statistics Form</a:t>
            </a:r>
          </a:p>
        </p:txBody>
      </p:sp>
      <p:sp>
        <p:nvSpPr>
          <p:cNvPr id="3" name="Subtitle 2"/>
          <p:cNvSpPr>
            <a:spLocks noGrp="1"/>
          </p:cNvSpPr>
          <p:nvPr>
            <p:ph type="subTitle" idx="1"/>
          </p:nvPr>
        </p:nvSpPr>
        <p:spPr/>
        <p:txBody>
          <a:bodyPr/>
          <a:lstStyle/>
          <a:p>
            <a:r>
              <a:rPr lang="en-US" dirty="0"/>
              <a:t>Instructions</a:t>
            </a:r>
          </a:p>
          <a:p>
            <a:r>
              <a:rPr lang="en-US" dirty="0"/>
              <a:t>9/27/2016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238" y="4979685"/>
            <a:ext cx="2209524" cy="863492"/>
          </a:xfrm>
          <a:prstGeom prst="rect">
            <a:avLst/>
          </a:prstGeom>
        </p:spPr>
      </p:pic>
    </p:spTree>
    <p:extLst>
      <p:ext uri="{BB962C8B-B14F-4D97-AF65-F5344CB8AC3E}">
        <p14:creationId xmlns:p14="http://schemas.microsoft.com/office/powerpoint/2010/main" val="2295027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Contacts</a:t>
            </a:r>
          </a:p>
        </p:txBody>
      </p:sp>
      <p:sp>
        <p:nvSpPr>
          <p:cNvPr id="3" name="Content Placeholder 2"/>
          <p:cNvSpPr>
            <a:spLocks noGrp="1"/>
          </p:cNvSpPr>
          <p:nvPr>
            <p:ph idx="1"/>
          </p:nvPr>
        </p:nvSpPr>
        <p:spPr>
          <a:xfrm>
            <a:off x="838200" y="1690689"/>
            <a:ext cx="10515600" cy="3309149"/>
          </a:xfrm>
        </p:spPr>
        <p:txBody>
          <a:bodyPr>
            <a:normAutofit/>
          </a:bodyPr>
          <a:lstStyle/>
          <a:p>
            <a:r>
              <a:rPr lang="en-US" sz="2400" i="1" dirty="0">
                <a:solidFill>
                  <a:srgbClr val="0070C0"/>
                </a:solidFill>
              </a:rPr>
              <a:t>Note on every tab: </a:t>
            </a:r>
            <a:r>
              <a:rPr lang="en-US" sz="2400" dirty="0"/>
              <a:t>“Data reported should reflect only the Home Mission site. It may be especially challenging, but still very important, to report Home Mission data accurately and consistently when the mission is part of a multi-site congregation.”</a:t>
            </a:r>
          </a:p>
          <a:p>
            <a:r>
              <a:rPr lang="en-US" sz="2400" dirty="0"/>
              <a:t>Pastor and Laity Questions</a:t>
            </a:r>
          </a:p>
          <a:p>
            <a:r>
              <a:rPr lang="en-US" sz="2400" dirty="0"/>
              <a:t>E-news and Social Media </a:t>
            </a:r>
            <a:r>
              <a:rPr lang="en-US" sz="2400" i="1" dirty="0">
                <a:solidFill>
                  <a:srgbClr val="0070C0"/>
                </a:solidFill>
              </a:rPr>
              <a:t>- optional</a:t>
            </a:r>
          </a:p>
          <a:p>
            <a:r>
              <a:rPr lang="en-US" sz="2400" dirty="0"/>
              <a:t>Comments </a:t>
            </a:r>
            <a:r>
              <a:rPr lang="en-US" sz="2400" i="1" dirty="0">
                <a:solidFill>
                  <a:srgbClr val="0070C0"/>
                </a:solidFill>
              </a:rPr>
              <a:t>– on every tab – optional</a:t>
            </a:r>
          </a:p>
          <a:p>
            <a:r>
              <a:rPr lang="en-US" sz="2400" dirty="0"/>
              <a:t>Previous Month </a:t>
            </a:r>
            <a:r>
              <a:rPr lang="en-US" sz="2400" i="1" dirty="0">
                <a:solidFill>
                  <a:srgbClr val="0070C0"/>
                </a:solidFill>
              </a:rPr>
              <a:t>– only approved data from the month prior</a:t>
            </a:r>
          </a:p>
          <a:p>
            <a:endParaRPr lang="en-US" sz="2400" dirty="0"/>
          </a:p>
        </p:txBody>
      </p:sp>
    </p:spTree>
    <p:extLst>
      <p:ext uri="{BB962C8B-B14F-4D97-AF65-F5344CB8AC3E}">
        <p14:creationId xmlns:p14="http://schemas.microsoft.com/office/powerpoint/2010/main" val="255954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33922" y="227946"/>
            <a:ext cx="8119358" cy="6432913"/>
          </a:xfrm>
          <a:prstGeom prst="rect">
            <a:avLst/>
          </a:prstGeom>
        </p:spPr>
      </p:pic>
    </p:spTree>
    <p:extLst>
      <p:ext uri="{BB962C8B-B14F-4D97-AF65-F5344CB8AC3E}">
        <p14:creationId xmlns:p14="http://schemas.microsoft.com/office/powerpoint/2010/main" val="370423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a:t>
            </a:r>
          </a:p>
        </p:txBody>
      </p:sp>
      <p:sp>
        <p:nvSpPr>
          <p:cNvPr id="3" name="Content Placeholder 2"/>
          <p:cNvSpPr>
            <a:spLocks noGrp="1"/>
          </p:cNvSpPr>
          <p:nvPr>
            <p:ph idx="1"/>
          </p:nvPr>
        </p:nvSpPr>
        <p:spPr>
          <a:xfrm>
            <a:off x="838200" y="1484851"/>
            <a:ext cx="10515600" cy="1635854"/>
          </a:xfrm>
        </p:spPr>
        <p:txBody>
          <a:bodyPr>
            <a:normAutofit fontScale="92500" lnSpcReduction="20000"/>
          </a:bodyPr>
          <a:lstStyle/>
          <a:p>
            <a:r>
              <a:rPr lang="en-US" sz="2000" dirty="0"/>
              <a:t>Communicant Membership Changes</a:t>
            </a:r>
          </a:p>
          <a:p>
            <a:r>
              <a:rPr lang="en-US" sz="2000" dirty="0"/>
              <a:t>Other Membership Statistics</a:t>
            </a:r>
          </a:p>
          <a:p>
            <a:r>
              <a:rPr lang="en-US" sz="2000" dirty="0"/>
              <a:t>Red asterisk for required fields</a:t>
            </a:r>
          </a:p>
          <a:p>
            <a:r>
              <a:rPr lang="en-US" sz="2000" dirty="0"/>
              <a:t>All number fields are required with the exception of “Communicant members override”</a:t>
            </a:r>
          </a:p>
          <a:p>
            <a:r>
              <a:rPr lang="en-US" sz="2000" dirty="0"/>
              <a:t>Validation: Total baptized membership must be greater than total communicant membership.</a:t>
            </a:r>
          </a:p>
        </p:txBody>
      </p:sp>
      <p:pic>
        <p:nvPicPr>
          <p:cNvPr id="4" name="Picture 3"/>
          <p:cNvPicPr>
            <a:picLocks noChangeAspect="1"/>
          </p:cNvPicPr>
          <p:nvPr/>
        </p:nvPicPr>
        <p:blipFill>
          <a:blip r:embed="rId2"/>
          <a:stretch>
            <a:fillRect/>
          </a:stretch>
        </p:blipFill>
        <p:spPr>
          <a:xfrm>
            <a:off x="5603586" y="3565322"/>
            <a:ext cx="5372100" cy="2095500"/>
          </a:xfrm>
          <a:prstGeom prst="rect">
            <a:avLst/>
          </a:prstGeom>
        </p:spPr>
      </p:pic>
      <p:pic>
        <p:nvPicPr>
          <p:cNvPr id="5" name="Picture 4"/>
          <p:cNvPicPr>
            <a:picLocks noChangeAspect="1"/>
          </p:cNvPicPr>
          <p:nvPr/>
        </p:nvPicPr>
        <p:blipFill>
          <a:blip r:embed="rId3"/>
          <a:stretch>
            <a:fillRect/>
          </a:stretch>
        </p:blipFill>
        <p:spPr>
          <a:xfrm>
            <a:off x="945502" y="3565322"/>
            <a:ext cx="2743200" cy="1819275"/>
          </a:xfrm>
          <a:prstGeom prst="rect">
            <a:avLst/>
          </a:prstGeom>
        </p:spPr>
      </p:pic>
    </p:spTree>
    <p:extLst>
      <p:ext uri="{BB962C8B-B14F-4D97-AF65-F5344CB8AC3E}">
        <p14:creationId xmlns:p14="http://schemas.microsoft.com/office/powerpoint/2010/main" val="163321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87335" y="239655"/>
            <a:ext cx="9482369" cy="6437982"/>
          </a:xfrm>
          <a:prstGeom prst="rect">
            <a:avLst/>
          </a:prstGeom>
        </p:spPr>
      </p:pic>
    </p:spTree>
    <p:extLst>
      <p:ext uri="{BB962C8B-B14F-4D97-AF65-F5344CB8AC3E}">
        <p14:creationId xmlns:p14="http://schemas.microsoft.com/office/powerpoint/2010/main" val="171277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a:t>
            </a:r>
          </a:p>
        </p:txBody>
      </p:sp>
      <p:sp>
        <p:nvSpPr>
          <p:cNvPr id="3" name="Content Placeholder 2"/>
          <p:cNvSpPr>
            <a:spLocks noGrp="1"/>
          </p:cNvSpPr>
          <p:nvPr>
            <p:ph idx="1"/>
          </p:nvPr>
        </p:nvSpPr>
        <p:spPr>
          <a:xfrm>
            <a:off x="838200" y="1409351"/>
            <a:ext cx="10515600" cy="2130804"/>
          </a:xfrm>
        </p:spPr>
        <p:txBody>
          <a:bodyPr/>
          <a:lstStyle/>
          <a:p>
            <a:r>
              <a:rPr lang="en-US" dirty="0"/>
              <a:t>Worship</a:t>
            </a:r>
          </a:p>
          <a:p>
            <a:r>
              <a:rPr lang="en-US" dirty="0"/>
              <a:t>Bible Study</a:t>
            </a:r>
          </a:p>
          <a:p>
            <a:r>
              <a:rPr lang="en-US" dirty="0"/>
              <a:t>Previous button </a:t>
            </a:r>
            <a:r>
              <a:rPr lang="en-US" sz="2400" i="1" dirty="0">
                <a:solidFill>
                  <a:srgbClr val="0070C0"/>
                </a:solidFill>
              </a:rPr>
              <a:t>– returns to the previous tab</a:t>
            </a:r>
          </a:p>
          <a:p>
            <a:r>
              <a:rPr lang="en-US" dirty="0"/>
              <a:t>Next button </a:t>
            </a:r>
            <a:r>
              <a:rPr lang="en-US" sz="2400" i="1" dirty="0">
                <a:solidFill>
                  <a:srgbClr val="0070C0"/>
                </a:solidFill>
              </a:rPr>
              <a:t>– saves current tab and goes to the next tab</a:t>
            </a:r>
          </a:p>
        </p:txBody>
      </p:sp>
      <p:pic>
        <p:nvPicPr>
          <p:cNvPr id="4" name="Picture 3"/>
          <p:cNvPicPr>
            <a:picLocks noChangeAspect="1"/>
          </p:cNvPicPr>
          <p:nvPr/>
        </p:nvPicPr>
        <p:blipFill>
          <a:blip r:embed="rId2"/>
          <a:stretch>
            <a:fillRect/>
          </a:stretch>
        </p:blipFill>
        <p:spPr>
          <a:xfrm>
            <a:off x="885825" y="4606893"/>
            <a:ext cx="10420350" cy="1876425"/>
          </a:xfrm>
          <a:prstGeom prst="rect">
            <a:avLst/>
          </a:prstGeom>
        </p:spPr>
      </p:pic>
    </p:spTree>
    <p:extLst>
      <p:ext uri="{BB962C8B-B14F-4D97-AF65-F5344CB8AC3E}">
        <p14:creationId xmlns:p14="http://schemas.microsoft.com/office/powerpoint/2010/main" val="130257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62037" y="852487"/>
            <a:ext cx="10067925" cy="5153025"/>
          </a:xfrm>
          <a:prstGeom prst="rect">
            <a:avLst/>
          </a:prstGeom>
        </p:spPr>
      </p:pic>
    </p:spTree>
    <p:extLst>
      <p:ext uri="{BB962C8B-B14F-4D97-AF65-F5344CB8AC3E}">
        <p14:creationId xmlns:p14="http://schemas.microsoft.com/office/powerpoint/2010/main" val="542101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Finances</a:t>
            </a:r>
          </a:p>
        </p:txBody>
      </p:sp>
      <p:sp>
        <p:nvSpPr>
          <p:cNvPr id="3" name="Content Placeholder 2"/>
          <p:cNvSpPr>
            <a:spLocks noGrp="1"/>
          </p:cNvSpPr>
          <p:nvPr>
            <p:ph idx="1"/>
          </p:nvPr>
        </p:nvSpPr>
        <p:spPr>
          <a:xfrm>
            <a:off x="838199" y="1484851"/>
            <a:ext cx="8498748" cy="2072081"/>
          </a:xfrm>
        </p:spPr>
        <p:txBody>
          <a:bodyPr>
            <a:normAutofit/>
          </a:bodyPr>
          <a:lstStyle/>
          <a:p>
            <a:r>
              <a:rPr lang="en-US" sz="2400" dirty="0"/>
              <a:t>Income and Expense</a:t>
            </a:r>
          </a:p>
          <a:p>
            <a:r>
              <a:rPr lang="en-US" sz="2400" dirty="0"/>
              <a:t>CEF loan balance(s) </a:t>
            </a:r>
            <a:r>
              <a:rPr lang="en-US" sz="2400" i="1" dirty="0">
                <a:solidFill>
                  <a:srgbClr val="0070C0"/>
                </a:solidFill>
              </a:rPr>
              <a:t>– refreshed at the beginning of each month</a:t>
            </a:r>
          </a:p>
          <a:p>
            <a:r>
              <a:rPr lang="en-US" sz="2400" dirty="0"/>
              <a:t>Info Icons</a:t>
            </a:r>
          </a:p>
        </p:txBody>
      </p:sp>
      <p:pic>
        <p:nvPicPr>
          <p:cNvPr id="5" name="Picture 4"/>
          <p:cNvPicPr>
            <a:picLocks noChangeAspect="1"/>
          </p:cNvPicPr>
          <p:nvPr/>
        </p:nvPicPr>
        <p:blipFill>
          <a:blip r:embed="rId2"/>
          <a:stretch>
            <a:fillRect/>
          </a:stretch>
        </p:blipFill>
        <p:spPr>
          <a:xfrm>
            <a:off x="3770349" y="2328918"/>
            <a:ext cx="5219700" cy="828675"/>
          </a:xfrm>
          <a:prstGeom prst="rect">
            <a:avLst/>
          </a:prstGeom>
        </p:spPr>
      </p:pic>
      <p:pic>
        <p:nvPicPr>
          <p:cNvPr id="6" name="Picture 5"/>
          <p:cNvPicPr>
            <a:picLocks noChangeAspect="1"/>
          </p:cNvPicPr>
          <p:nvPr/>
        </p:nvPicPr>
        <p:blipFill>
          <a:blip r:embed="rId3"/>
          <a:stretch>
            <a:fillRect/>
          </a:stretch>
        </p:blipFill>
        <p:spPr>
          <a:xfrm>
            <a:off x="838198" y="3157593"/>
            <a:ext cx="6115050" cy="3457575"/>
          </a:xfrm>
          <a:prstGeom prst="rect">
            <a:avLst/>
          </a:prstGeom>
        </p:spPr>
      </p:pic>
    </p:spTree>
    <p:extLst>
      <p:ext uri="{BB962C8B-B14F-4D97-AF65-F5344CB8AC3E}">
        <p14:creationId xmlns:p14="http://schemas.microsoft.com/office/powerpoint/2010/main" val="305396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42987" y="1028700"/>
            <a:ext cx="10106025" cy="4800600"/>
          </a:xfrm>
          <a:prstGeom prst="rect">
            <a:avLst/>
          </a:prstGeom>
        </p:spPr>
      </p:pic>
    </p:spTree>
    <p:extLst>
      <p:ext uri="{BB962C8B-B14F-4D97-AF65-F5344CB8AC3E}">
        <p14:creationId xmlns:p14="http://schemas.microsoft.com/office/powerpoint/2010/main" val="138811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893"/>
            <a:ext cx="10515600" cy="1107346"/>
          </a:xfrm>
        </p:spPr>
        <p:txBody>
          <a:bodyPr/>
          <a:lstStyle/>
          <a:p>
            <a:r>
              <a:rPr lang="en-US" dirty="0"/>
              <a:t>Narrative</a:t>
            </a:r>
          </a:p>
        </p:txBody>
      </p:sp>
      <p:sp>
        <p:nvSpPr>
          <p:cNvPr id="3" name="Content Placeholder 2"/>
          <p:cNvSpPr>
            <a:spLocks noGrp="1"/>
          </p:cNvSpPr>
          <p:nvPr>
            <p:ph idx="1"/>
          </p:nvPr>
        </p:nvSpPr>
        <p:spPr>
          <a:xfrm>
            <a:off x="838200" y="1098958"/>
            <a:ext cx="10515600" cy="5478011"/>
          </a:xfrm>
        </p:spPr>
        <p:txBody>
          <a:bodyPr>
            <a:normAutofit fontScale="92500" lnSpcReduction="10000"/>
          </a:bodyPr>
          <a:lstStyle/>
          <a:p>
            <a:r>
              <a:rPr lang="en-US" sz="2400" dirty="0"/>
              <a:t>Benchmarks comments for current fiscal year </a:t>
            </a:r>
            <a:r>
              <a:rPr lang="en-US" sz="2600" i="1" dirty="0">
                <a:solidFill>
                  <a:srgbClr val="0070C0"/>
                </a:solidFill>
              </a:rPr>
              <a:t>- optional</a:t>
            </a:r>
          </a:p>
          <a:p>
            <a:r>
              <a:rPr lang="en-US" sz="2400" dirty="0"/>
              <a:t>Share the rest of your story </a:t>
            </a:r>
            <a:r>
              <a:rPr lang="en-US" sz="2600" i="1" dirty="0">
                <a:solidFill>
                  <a:srgbClr val="0070C0"/>
                </a:solidFill>
              </a:rPr>
              <a:t>- optional</a:t>
            </a:r>
          </a:p>
          <a:p>
            <a:pPr lvl="1"/>
            <a:r>
              <a:rPr lang="en-US" sz="2000" dirty="0"/>
              <a:t>Use this area to detail goals, results, highs, lows, joys and challenges which occurred in your mission setting during the report month. You may include links to blog posts, photo galleries, online videos, etc. which include additional information about mission happenings.</a:t>
            </a:r>
          </a:p>
          <a:p>
            <a:pPr lvl="1"/>
            <a:r>
              <a:rPr lang="en-US" sz="2000" dirty="0"/>
              <a:t> Organize your comments into one of several categories</a:t>
            </a:r>
          </a:p>
          <a:p>
            <a:pPr lvl="2"/>
            <a:r>
              <a:rPr lang="en-US" sz="1600" dirty="0"/>
              <a:t>Education</a:t>
            </a:r>
          </a:p>
          <a:p>
            <a:pPr lvl="2"/>
            <a:r>
              <a:rPr lang="en-US" sz="1600" dirty="0"/>
              <a:t>Elders</a:t>
            </a:r>
          </a:p>
          <a:p>
            <a:pPr lvl="2"/>
            <a:r>
              <a:rPr lang="en-US" sz="1600" dirty="0"/>
              <a:t>Facilities</a:t>
            </a:r>
          </a:p>
          <a:p>
            <a:pPr lvl="2"/>
            <a:r>
              <a:rPr lang="en-US" sz="1600" dirty="0"/>
              <a:t>Fellowship</a:t>
            </a:r>
          </a:p>
          <a:p>
            <a:pPr lvl="2"/>
            <a:r>
              <a:rPr lang="en-US" sz="1600" dirty="0"/>
              <a:t>Member care</a:t>
            </a:r>
          </a:p>
          <a:p>
            <a:pPr lvl="2"/>
            <a:r>
              <a:rPr lang="en-US" sz="1600" dirty="0"/>
              <a:t>Outreach</a:t>
            </a:r>
          </a:p>
          <a:p>
            <a:pPr lvl="2"/>
            <a:r>
              <a:rPr lang="en-US" sz="1600" dirty="0"/>
              <a:t>Stewardship</a:t>
            </a:r>
          </a:p>
          <a:p>
            <a:pPr lvl="2"/>
            <a:r>
              <a:rPr lang="en-US" sz="1600" dirty="0"/>
              <a:t>Worship</a:t>
            </a:r>
          </a:p>
          <a:p>
            <a:pPr lvl="2"/>
            <a:r>
              <a:rPr lang="en-US" sz="1600" dirty="0"/>
              <a:t>Other</a:t>
            </a:r>
          </a:p>
          <a:p>
            <a:r>
              <a:rPr lang="en-US" sz="2400" dirty="0"/>
              <a:t>File upload </a:t>
            </a:r>
            <a:r>
              <a:rPr lang="en-US" sz="2600" i="1" dirty="0">
                <a:solidFill>
                  <a:srgbClr val="0070C0"/>
                </a:solidFill>
              </a:rPr>
              <a:t>- optional</a:t>
            </a:r>
          </a:p>
          <a:p>
            <a:pPr lvl="1"/>
            <a:r>
              <a:rPr lang="en-US" sz="2000" dirty="0"/>
              <a:t>Attach relevant files, if desired. </a:t>
            </a:r>
          </a:p>
          <a:p>
            <a:pPr lvl="1"/>
            <a:r>
              <a:rPr lang="en-US" sz="2000" dirty="0"/>
              <a:t>Acceptable file formats are .doc, .</a:t>
            </a:r>
            <a:r>
              <a:rPr lang="en-US" sz="2000" dirty="0" err="1"/>
              <a:t>docx</a:t>
            </a:r>
            <a:r>
              <a:rPr lang="en-US" sz="2000" dirty="0"/>
              <a:t>, .</a:t>
            </a:r>
            <a:r>
              <a:rPr lang="en-US" sz="2000" dirty="0" err="1"/>
              <a:t>xls</a:t>
            </a:r>
            <a:r>
              <a:rPr lang="en-US" sz="2000" dirty="0"/>
              <a:t>, .</a:t>
            </a:r>
            <a:r>
              <a:rPr lang="en-US" sz="2000" dirty="0" err="1"/>
              <a:t>xlsx</a:t>
            </a:r>
            <a:r>
              <a:rPr lang="en-US" sz="2000" dirty="0"/>
              <a:t>, .pdf, .jpg, .txt, .zip.</a:t>
            </a:r>
          </a:p>
          <a:p>
            <a:pPr lvl="1"/>
            <a:r>
              <a:rPr lang="en-US" sz="2000" dirty="0"/>
              <a:t>Maximum file size is 5 MB</a:t>
            </a:r>
          </a:p>
        </p:txBody>
      </p:sp>
    </p:spTree>
    <p:extLst>
      <p:ext uri="{BB962C8B-B14F-4D97-AF65-F5344CB8AC3E}">
        <p14:creationId xmlns:p14="http://schemas.microsoft.com/office/powerpoint/2010/main" val="1126196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68074" y="234281"/>
            <a:ext cx="7969366" cy="6372509"/>
          </a:xfrm>
          <a:prstGeom prst="rect">
            <a:avLst/>
          </a:prstGeom>
        </p:spPr>
      </p:pic>
    </p:spTree>
    <p:extLst>
      <p:ext uri="{BB962C8B-B14F-4D97-AF65-F5344CB8AC3E}">
        <p14:creationId xmlns:p14="http://schemas.microsoft.com/office/powerpoint/2010/main" val="188510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How to access the form?</a:t>
            </a:r>
          </a:p>
        </p:txBody>
      </p:sp>
      <p:sp>
        <p:nvSpPr>
          <p:cNvPr id="3" name="Content Placeholder 2"/>
          <p:cNvSpPr>
            <a:spLocks noGrp="1"/>
          </p:cNvSpPr>
          <p:nvPr>
            <p:ph idx="1"/>
          </p:nvPr>
        </p:nvSpPr>
        <p:spPr>
          <a:xfrm>
            <a:off x="838200" y="1602297"/>
            <a:ext cx="10515600" cy="897623"/>
          </a:xfrm>
        </p:spPr>
        <p:txBody>
          <a:bodyPr>
            <a:normAutofit fontScale="92500" lnSpcReduction="10000"/>
          </a:bodyPr>
          <a:lstStyle/>
          <a:p>
            <a:pPr marL="514350" indent="-514350">
              <a:buFont typeface="+mj-lt"/>
              <a:buAutoNum type="arabicPeriod"/>
            </a:pPr>
            <a:r>
              <a:rPr lang="en-US" dirty="0">
                <a:hlinkClick r:id="rId2"/>
              </a:rPr>
              <a:t>cloud.wels.net/me</a:t>
            </a:r>
            <a:endParaRPr lang="en-US" dirty="0"/>
          </a:p>
          <a:p>
            <a:pPr marL="514350" indent="-514350">
              <a:buFont typeface="+mj-lt"/>
              <a:buAutoNum type="arabicPeriod"/>
            </a:pPr>
            <a:r>
              <a:rPr lang="en-US" dirty="0"/>
              <a:t>Select “Proceed to My WELS Cloud” button</a:t>
            </a:r>
          </a:p>
          <a:p>
            <a:endParaRPr lang="en-US" dirty="0"/>
          </a:p>
        </p:txBody>
      </p:sp>
      <p:pic>
        <p:nvPicPr>
          <p:cNvPr id="5" name="Picture 4"/>
          <p:cNvPicPr>
            <a:picLocks noChangeAspect="1"/>
          </p:cNvPicPr>
          <p:nvPr/>
        </p:nvPicPr>
        <p:blipFill>
          <a:blip r:embed="rId3"/>
          <a:stretch>
            <a:fillRect/>
          </a:stretch>
        </p:blipFill>
        <p:spPr>
          <a:xfrm>
            <a:off x="679676" y="694533"/>
            <a:ext cx="2733675" cy="666750"/>
          </a:xfrm>
          <a:prstGeom prst="rect">
            <a:avLst/>
          </a:prstGeom>
        </p:spPr>
      </p:pic>
      <p:pic>
        <p:nvPicPr>
          <p:cNvPr id="6" name="Picture 5"/>
          <p:cNvPicPr>
            <a:picLocks noChangeAspect="1"/>
          </p:cNvPicPr>
          <p:nvPr/>
        </p:nvPicPr>
        <p:blipFill>
          <a:blip r:embed="rId4"/>
          <a:stretch>
            <a:fillRect/>
          </a:stretch>
        </p:blipFill>
        <p:spPr>
          <a:xfrm>
            <a:off x="838200" y="2598453"/>
            <a:ext cx="9390427" cy="4244072"/>
          </a:xfrm>
          <a:prstGeom prst="rect">
            <a:avLst/>
          </a:prstGeom>
        </p:spPr>
      </p:pic>
    </p:spTree>
    <p:extLst>
      <p:ext uri="{BB962C8B-B14F-4D97-AF65-F5344CB8AC3E}">
        <p14:creationId xmlns:p14="http://schemas.microsoft.com/office/powerpoint/2010/main" val="159329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0606" y="1309724"/>
            <a:ext cx="8307504" cy="5732834"/>
          </a:xfrm>
          <a:prstGeom prst="rect">
            <a:avLst/>
          </a:prstGeom>
        </p:spPr>
      </p:pic>
      <p:sp>
        <p:nvSpPr>
          <p:cNvPr id="2" name="Title 1"/>
          <p:cNvSpPr>
            <a:spLocks noGrp="1"/>
          </p:cNvSpPr>
          <p:nvPr>
            <p:ph type="title"/>
          </p:nvPr>
        </p:nvSpPr>
        <p:spPr>
          <a:xfrm>
            <a:off x="629174" y="192948"/>
            <a:ext cx="10724626" cy="696286"/>
          </a:xfrm>
        </p:spPr>
        <p:txBody>
          <a:bodyPr/>
          <a:lstStyle/>
          <a:p>
            <a:r>
              <a:rPr lang="en-US" dirty="0"/>
              <a:t>Print View</a:t>
            </a:r>
          </a:p>
        </p:txBody>
      </p:sp>
      <p:sp>
        <p:nvSpPr>
          <p:cNvPr id="3" name="Content Placeholder 2"/>
          <p:cNvSpPr>
            <a:spLocks noGrp="1"/>
          </p:cNvSpPr>
          <p:nvPr>
            <p:ph idx="1"/>
          </p:nvPr>
        </p:nvSpPr>
        <p:spPr>
          <a:xfrm>
            <a:off x="629174" y="889234"/>
            <a:ext cx="10724626" cy="1979801"/>
          </a:xfrm>
        </p:spPr>
        <p:txBody>
          <a:bodyPr>
            <a:normAutofit fontScale="70000" lnSpcReduction="20000"/>
          </a:bodyPr>
          <a:lstStyle/>
          <a:p>
            <a:r>
              <a:rPr lang="en-US" dirty="0"/>
              <a:t>All tabs on a single page</a:t>
            </a:r>
          </a:p>
          <a:p>
            <a:r>
              <a:rPr lang="en-US" dirty="0"/>
              <a:t>Print button at top opens browser print dialog screen</a:t>
            </a:r>
          </a:p>
          <a:p>
            <a:r>
              <a:rPr lang="en-US" dirty="0"/>
              <a:t>Print View is available from the following locations</a:t>
            </a:r>
          </a:p>
          <a:p>
            <a:pPr lvl="1"/>
            <a:r>
              <a:rPr lang="en-US" dirty="0"/>
              <a:t>Welcome page </a:t>
            </a:r>
            <a:r>
              <a:rPr lang="en-US" sz="2600" i="1" dirty="0">
                <a:solidFill>
                  <a:srgbClr val="0070C0"/>
                </a:solidFill>
              </a:rPr>
              <a:t>– all statuses</a:t>
            </a:r>
          </a:p>
          <a:p>
            <a:pPr lvl="1"/>
            <a:r>
              <a:rPr lang="en-US" dirty="0"/>
              <a:t>Tabbed Form</a:t>
            </a:r>
          </a:p>
          <a:p>
            <a:pPr lvl="1"/>
            <a:r>
              <a:rPr lang="en-US" dirty="0"/>
              <a:t>Review &amp; Submit Page</a:t>
            </a:r>
          </a:p>
          <a:p>
            <a:pPr lvl="1"/>
            <a:r>
              <a:rPr lang="en-US" dirty="0"/>
              <a:t>Thank You Page</a:t>
            </a:r>
          </a:p>
        </p:txBody>
      </p:sp>
    </p:spTree>
    <p:extLst>
      <p:ext uri="{BB962C8B-B14F-4D97-AF65-F5344CB8AC3E}">
        <p14:creationId xmlns:p14="http://schemas.microsoft.com/office/powerpoint/2010/main" val="4091761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337"/>
            <a:ext cx="10515600" cy="729841"/>
          </a:xfrm>
        </p:spPr>
        <p:txBody>
          <a:bodyPr/>
          <a:lstStyle/>
          <a:p>
            <a:r>
              <a:rPr lang="en-US" dirty="0"/>
              <a:t>Browser Print Dialog</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838200" y="855986"/>
            <a:ext cx="10429875" cy="5724525"/>
          </a:xfrm>
          <a:prstGeom prst="rect">
            <a:avLst/>
          </a:prstGeom>
        </p:spPr>
      </p:pic>
    </p:spTree>
    <p:extLst>
      <p:ext uri="{BB962C8B-B14F-4D97-AF65-F5344CB8AC3E}">
        <p14:creationId xmlns:p14="http://schemas.microsoft.com/office/powerpoint/2010/main" val="2757676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&amp; Submit</a:t>
            </a:r>
          </a:p>
        </p:txBody>
      </p:sp>
      <p:sp>
        <p:nvSpPr>
          <p:cNvPr id="3" name="Content Placeholder 2"/>
          <p:cNvSpPr>
            <a:spLocks noGrp="1"/>
          </p:cNvSpPr>
          <p:nvPr>
            <p:ph idx="1"/>
          </p:nvPr>
        </p:nvSpPr>
        <p:spPr>
          <a:xfrm>
            <a:off x="838200" y="1690690"/>
            <a:ext cx="10515600" cy="2034022"/>
          </a:xfrm>
        </p:spPr>
        <p:txBody>
          <a:bodyPr>
            <a:normAutofit fontScale="85000" lnSpcReduction="20000"/>
          </a:bodyPr>
          <a:lstStyle/>
          <a:p>
            <a:r>
              <a:rPr lang="en-US" dirty="0"/>
              <a:t>Print View</a:t>
            </a:r>
          </a:p>
          <a:p>
            <a:r>
              <a:rPr lang="en-US" i="1" dirty="0">
                <a:solidFill>
                  <a:srgbClr val="0070C0"/>
                </a:solidFill>
              </a:rPr>
              <a:t>Extra Note: </a:t>
            </a:r>
            <a:r>
              <a:rPr lang="en-US" dirty="0"/>
              <a:t>Please check your entries here. If corrections need to be made, select the "Back to Form" button on the left. When you are done, select the "Submit" button on the right.</a:t>
            </a:r>
          </a:p>
          <a:p>
            <a:r>
              <a:rPr lang="en-US" dirty="0"/>
              <a:t>BACK TO FORM button returns to the tabbed form</a:t>
            </a:r>
          </a:p>
          <a:p>
            <a:r>
              <a:rPr lang="en-US" dirty="0"/>
              <a:t>SUBMIT button submits stats for approval and goes to a thank you page</a:t>
            </a:r>
          </a:p>
        </p:txBody>
      </p:sp>
      <p:pic>
        <p:nvPicPr>
          <p:cNvPr id="4" name="Picture 3"/>
          <p:cNvPicPr>
            <a:picLocks noChangeAspect="1"/>
          </p:cNvPicPr>
          <p:nvPr/>
        </p:nvPicPr>
        <p:blipFill>
          <a:blip r:embed="rId2"/>
          <a:stretch>
            <a:fillRect/>
          </a:stretch>
        </p:blipFill>
        <p:spPr>
          <a:xfrm>
            <a:off x="838200" y="4708460"/>
            <a:ext cx="10620375" cy="800100"/>
          </a:xfrm>
          <a:prstGeom prst="rect">
            <a:avLst/>
          </a:prstGeom>
        </p:spPr>
      </p:pic>
    </p:spTree>
    <p:extLst>
      <p:ext uri="{BB962C8B-B14F-4D97-AF65-F5344CB8AC3E}">
        <p14:creationId xmlns:p14="http://schemas.microsoft.com/office/powerpoint/2010/main" val="921677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page</a:t>
            </a:r>
          </a:p>
        </p:txBody>
      </p:sp>
      <p:sp>
        <p:nvSpPr>
          <p:cNvPr id="3" name="Content Placeholder 2"/>
          <p:cNvSpPr>
            <a:spLocks noGrp="1"/>
          </p:cNvSpPr>
          <p:nvPr>
            <p:ph idx="1"/>
          </p:nvPr>
        </p:nvSpPr>
        <p:spPr>
          <a:xfrm>
            <a:off x="838200" y="1526796"/>
            <a:ext cx="10515600" cy="822121"/>
          </a:xfrm>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442529" y="1526796"/>
            <a:ext cx="11474720" cy="4062937"/>
          </a:xfrm>
          <a:prstGeom prst="rect">
            <a:avLst/>
          </a:prstGeom>
        </p:spPr>
      </p:pic>
    </p:spTree>
    <p:extLst>
      <p:ext uri="{BB962C8B-B14F-4D97-AF65-F5344CB8AC3E}">
        <p14:creationId xmlns:p14="http://schemas.microsoft.com/office/powerpoint/2010/main" val="1804958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Confirmation Email</a:t>
            </a:r>
          </a:p>
        </p:txBody>
      </p:sp>
      <p:sp>
        <p:nvSpPr>
          <p:cNvPr id="3" name="Content Placeholder 2"/>
          <p:cNvSpPr>
            <a:spLocks noGrp="1"/>
          </p:cNvSpPr>
          <p:nvPr>
            <p:ph idx="1"/>
          </p:nvPr>
        </p:nvSpPr>
        <p:spPr/>
        <p:txBody>
          <a:bodyPr/>
          <a:lstStyle/>
          <a:p>
            <a:r>
              <a:rPr lang="en-US" dirty="0"/>
              <a:t>Confirmation email sent to the primary email address of the user logged in</a:t>
            </a:r>
          </a:p>
          <a:p>
            <a:endParaRPr lang="en-US" dirty="0"/>
          </a:p>
        </p:txBody>
      </p:sp>
      <p:sp>
        <p:nvSpPr>
          <p:cNvPr id="4" name="TextBox 3"/>
          <p:cNvSpPr txBox="1"/>
          <p:nvPr/>
        </p:nvSpPr>
        <p:spPr>
          <a:xfrm>
            <a:off x="1070994" y="3449576"/>
            <a:ext cx="10050011" cy="2862322"/>
          </a:xfrm>
          <a:prstGeom prst="rect">
            <a:avLst/>
          </a:prstGeom>
          <a:noFill/>
        </p:spPr>
        <p:txBody>
          <a:bodyPr wrap="square" rtlCol="0">
            <a:spAutoFit/>
          </a:bodyPr>
          <a:lstStyle/>
          <a:p>
            <a:r>
              <a:rPr lang="en-US" dirty="0"/>
              <a:t>Hello, </a:t>
            </a:r>
            <a:br>
              <a:rPr lang="en-US" dirty="0"/>
            </a:br>
            <a:br>
              <a:rPr lang="en-US" dirty="0"/>
            </a:br>
            <a:r>
              <a:rPr lang="en-US" dirty="0"/>
              <a:t>Thank you for submitting your Home Missions Monthly report for July 2016 for Amazing Grace Lutheran Church, Myrtle Beach, SC, United States (25105). </a:t>
            </a:r>
            <a:br>
              <a:rPr lang="en-US" dirty="0"/>
            </a:br>
            <a:br>
              <a:rPr lang="en-US" dirty="0"/>
            </a:br>
            <a:r>
              <a:rPr lang="en-US" dirty="0"/>
              <a:t>Your submission will be approved soon and will be added to the Home Missions Reports area once approved. </a:t>
            </a:r>
            <a:br>
              <a:rPr lang="en-US" dirty="0"/>
            </a:br>
            <a:br>
              <a:rPr lang="en-US" dirty="0"/>
            </a:br>
            <a:r>
              <a:rPr lang="en-US" dirty="0"/>
              <a:t>If you have questions, please contact the staff in the Home Missions office (</a:t>
            </a:r>
            <a:r>
              <a:rPr lang="en-US" dirty="0">
                <a:hlinkClick r:id="rId2"/>
              </a:rPr>
              <a:t>missionscontact@wels.net</a:t>
            </a:r>
            <a:r>
              <a:rPr lang="en-US" dirty="0"/>
              <a:t> or </a:t>
            </a:r>
            <a:r>
              <a:rPr lang="en-US" dirty="0">
                <a:hlinkClick r:id="rId3"/>
              </a:rPr>
              <a:t>414-256-3234</a:t>
            </a:r>
            <a:r>
              <a:rPr lang="en-US" dirty="0"/>
              <a:t>).</a:t>
            </a:r>
          </a:p>
        </p:txBody>
      </p:sp>
    </p:spTree>
    <p:extLst>
      <p:ext uri="{BB962C8B-B14F-4D97-AF65-F5344CB8AC3E}">
        <p14:creationId xmlns:p14="http://schemas.microsoft.com/office/powerpoint/2010/main" val="1918387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3" name="Content Placeholder 2"/>
          <p:cNvSpPr>
            <a:spLocks noGrp="1"/>
          </p:cNvSpPr>
          <p:nvPr>
            <p:ph idx="1"/>
          </p:nvPr>
        </p:nvSpPr>
        <p:spPr>
          <a:xfrm>
            <a:off x="838200" y="1825625"/>
            <a:ext cx="5713602" cy="4351338"/>
          </a:xfrm>
        </p:spPr>
        <p:txBody>
          <a:bodyPr/>
          <a:lstStyle/>
          <a:p>
            <a:r>
              <a:rPr lang="en-US" dirty="0"/>
              <a:t>Some great feedback was received from our beta testers</a:t>
            </a:r>
          </a:p>
          <a:p>
            <a:r>
              <a:rPr lang="en-US" dirty="0"/>
              <a:t>You too can provide feedback</a:t>
            </a:r>
          </a:p>
          <a:p>
            <a:r>
              <a:rPr lang="en-US" dirty="0"/>
              <a:t>Feedback form will be left open for several months</a:t>
            </a:r>
          </a:p>
        </p:txBody>
      </p:sp>
      <p:pic>
        <p:nvPicPr>
          <p:cNvPr id="4" name="Picture 3"/>
          <p:cNvPicPr>
            <a:picLocks noChangeAspect="1"/>
          </p:cNvPicPr>
          <p:nvPr/>
        </p:nvPicPr>
        <p:blipFill>
          <a:blip r:embed="rId2"/>
          <a:stretch>
            <a:fillRect/>
          </a:stretch>
        </p:blipFill>
        <p:spPr>
          <a:xfrm>
            <a:off x="6940570" y="209725"/>
            <a:ext cx="4317074" cy="6308521"/>
          </a:xfrm>
          <a:prstGeom prst="rect">
            <a:avLst/>
          </a:prstGeom>
        </p:spPr>
      </p:pic>
    </p:spTree>
    <p:extLst>
      <p:ext uri="{BB962C8B-B14F-4D97-AF65-F5344CB8AC3E}">
        <p14:creationId xmlns:p14="http://schemas.microsoft.com/office/powerpoint/2010/main" val="386216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88503"/>
          </a:xfrm>
        </p:spPr>
        <p:txBody>
          <a:bodyPr>
            <a:normAutofit fontScale="90000"/>
          </a:bodyPr>
          <a:lstStyle/>
          <a:p>
            <a:pPr algn="r"/>
            <a:r>
              <a:rPr lang="en-US" dirty="0"/>
              <a:t>How to access the form?</a:t>
            </a:r>
          </a:p>
        </p:txBody>
      </p:sp>
      <p:sp>
        <p:nvSpPr>
          <p:cNvPr id="6" name="Rectangle 5"/>
          <p:cNvSpPr/>
          <p:nvPr/>
        </p:nvSpPr>
        <p:spPr>
          <a:xfrm>
            <a:off x="838199" y="1205810"/>
            <a:ext cx="6602836" cy="2092881"/>
          </a:xfrm>
          <a:prstGeom prst="rect">
            <a:avLst/>
          </a:prstGeom>
        </p:spPr>
        <p:txBody>
          <a:bodyPr wrap="square">
            <a:spAutoFit/>
          </a:bodyPr>
          <a:lstStyle/>
          <a:p>
            <a:pPr marL="514350" indent="-514350">
              <a:buFont typeface="+mj-lt"/>
              <a:buAutoNum type="arabicPeriod" startAt="3"/>
            </a:pPr>
            <a:r>
              <a:rPr lang="en-US" sz="2800" dirty="0"/>
              <a:t>Log in with WELS Cloud account</a:t>
            </a:r>
          </a:p>
          <a:p>
            <a:pPr marL="514350" indent="-514350">
              <a:buFont typeface="+mj-lt"/>
              <a:buAutoNum type="arabicPeriod" startAt="3"/>
            </a:pPr>
            <a:r>
              <a:rPr lang="en-US" sz="2800" dirty="0"/>
              <a:t>Select link on My WELS Cloud page</a:t>
            </a:r>
          </a:p>
          <a:p>
            <a:pPr marL="514350" indent="-514350">
              <a:buFont typeface="+mj-lt"/>
              <a:buAutoNum type="arabicPeriod" startAt="3"/>
            </a:pPr>
            <a:r>
              <a:rPr lang="en-US" sz="2800" i="1" dirty="0"/>
              <a:t>Direct link to statistics form is available on request for non-home mission pastors</a:t>
            </a:r>
          </a:p>
          <a:p>
            <a:endParaRPr lang="en-US" dirty="0"/>
          </a:p>
        </p:txBody>
      </p:sp>
      <p:pic>
        <p:nvPicPr>
          <p:cNvPr id="7" name="Picture 6"/>
          <p:cNvPicPr>
            <a:picLocks noChangeAspect="1"/>
          </p:cNvPicPr>
          <p:nvPr/>
        </p:nvPicPr>
        <p:blipFill>
          <a:blip r:embed="rId3"/>
          <a:stretch>
            <a:fillRect/>
          </a:stretch>
        </p:blipFill>
        <p:spPr>
          <a:xfrm>
            <a:off x="8072568" y="2399504"/>
            <a:ext cx="3667125" cy="4295775"/>
          </a:xfrm>
          <a:prstGeom prst="rect">
            <a:avLst/>
          </a:prstGeom>
        </p:spPr>
      </p:pic>
      <p:pic>
        <p:nvPicPr>
          <p:cNvPr id="8" name="Picture 7"/>
          <p:cNvPicPr>
            <a:picLocks noChangeAspect="1"/>
          </p:cNvPicPr>
          <p:nvPr/>
        </p:nvPicPr>
        <p:blipFill>
          <a:blip r:embed="rId4"/>
          <a:stretch>
            <a:fillRect/>
          </a:stretch>
        </p:blipFill>
        <p:spPr>
          <a:xfrm>
            <a:off x="838199" y="3787170"/>
            <a:ext cx="6340636" cy="2433358"/>
          </a:xfrm>
          <a:prstGeom prst="rect">
            <a:avLst/>
          </a:prstGeom>
        </p:spPr>
      </p:pic>
      <p:pic>
        <p:nvPicPr>
          <p:cNvPr id="5" name="Picture 4"/>
          <p:cNvPicPr>
            <a:picLocks noChangeAspect="1"/>
          </p:cNvPicPr>
          <p:nvPr/>
        </p:nvPicPr>
        <p:blipFill>
          <a:blip r:embed="rId5"/>
          <a:stretch>
            <a:fillRect/>
          </a:stretch>
        </p:blipFill>
        <p:spPr>
          <a:xfrm>
            <a:off x="838199" y="376003"/>
            <a:ext cx="2733675" cy="666750"/>
          </a:xfrm>
          <a:prstGeom prst="rect">
            <a:avLst/>
          </a:prstGeom>
        </p:spPr>
      </p:pic>
    </p:spTree>
    <p:extLst>
      <p:ext uri="{BB962C8B-B14F-4D97-AF65-F5344CB8AC3E}">
        <p14:creationId xmlns:p14="http://schemas.microsoft.com/office/powerpoint/2010/main" val="250474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Church selection</a:t>
            </a:r>
          </a:p>
        </p:txBody>
      </p:sp>
      <p:sp>
        <p:nvSpPr>
          <p:cNvPr id="5" name="Content Placeholder 4"/>
          <p:cNvSpPr>
            <a:spLocks noGrp="1"/>
          </p:cNvSpPr>
          <p:nvPr>
            <p:ph idx="1"/>
          </p:nvPr>
        </p:nvSpPr>
        <p:spPr>
          <a:xfrm>
            <a:off x="838200" y="1384183"/>
            <a:ext cx="10515600" cy="1560353"/>
          </a:xfrm>
        </p:spPr>
        <p:txBody>
          <a:bodyPr>
            <a:normAutofit fontScale="92500" lnSpcReduction="20000"/>
          </a:bodyPr>
          <a:lstStyle/>
          <a:p>
            <a:r>
              <a:rPr lang="en-US" sz="1800" dirty="0"/>
              <a:t>Enter Zip code</a:t>
            </a:r>
          </a:p>
          <a:p>
            <a:r>
              <a:rPr lang="en-US" sz="1800" dirty="0"/>
              <a:t>Select LOOKUP button</a:t>
            </a:r>
          </a:p>
          <a:p>
            <a:r>
              <a:rPr lang="en-US" sz="1800" dirty="0"/>
              <a:t>Choose your congregation</a:t>
            </a:r>
          </a:p>
          <a:p>
            <a:r>
              <a:rPr lang="en-US" sz="1800" dirty="0"/>
              <a:t>Select CONTINUE button</a:t>
            </a:r>
          </a:p>
          <a:p>
            <a:r>
              <a:rPr lang="en-US" sz="1800" dirty="0"/>
              <a:t>Same as Congregational Statistics Form and CMO Form</a:t>
            </a:r>
          </a:p>
          <a:p>
            <a:pPr marL="0" indent="0">
              <a:buNone/>
            </a:pPr>
            <a:endParaRPr lang="en-US" sz="1800" dirty="0"/>
          </a:p>
        </p:txBody>
      </p:sp>
      <p:pic>
        <p:nvPicPr>
          <p:cNvPr id="7" name="Picture 6"/>
          <p:cNvPicPr>
            <a:picLocks noChangeAspect="1"/>
          </p:cNvPicPr>
          <p:nvPr/>
        </p:nvPicPr>
        <p:blipFill>
          <a:blip r:embed="rId2"/>
          <a:stretch>
            <a:fillRect/>
          </a:stretch>
        </p:blipFill>
        <p:spPr>
          <a:xfrm>
            <a:off x="838200" y="2944536"/>
            <a:ext cx="10613591" cy="3502573"/>
          </a:xfrm>
          <a:prstGeom prst="rect">
            <a:avLst/>
          </a:prstGeom>
        </p:spPr>
      </p:pic>
    </p:spTree>
    <p:extLst>
      <p:ext uri="{BB962C8B-B14F-4D97-AF65-F5344CB8AC3E}">
        <p14:creationId xmlns:p14="http://schemas.microsoft.com/office/powerpoint/2010/main" val="210120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page</a:t>
            </a:r>
          </a:p>
        </p:txBody>
      </p:sp>
      <p:sp>
        <p:nvSpPr>
          <p:cNvPr id="3" name="Content Placeholder 2"/>
          <p:cNvSpPr>
            <a:spLocks noGrp="1"/>
          </p:cNvSpPr>
          <p:nvPr>
            <p:ph idx="1"/>
          </p:nvPr>
        </p:nvSpPr>
        <p:spPr>
          <a:xfrm>
            <a:off x="838200" y="1568741"/>
            <a:ext cx="10515600" cy="4608222"/>
          </a:xfrm>
        </p:spPr>
        <p:txBody>
          <a:bodyPr>
            <a:normAutofit/>
          </a:bodyPr>
          <a:lstStyle/>
          <a:p>
            <a:r>
              <a:rPr lang="en-US" sz="1800" dirty="0"/>
              <a:t>Church name and location in header</a:t>
            </a:r>
          </a:p>
          <a:p>
            <a:r>
              <a:rPr lang="en-US" sz="1800" dirty="0"/>
              <a:t>Instructions</a:t>
            </a:r>
          </a:p>
          <a:p>
            <a:r>
              <a:rPr lang="en-US" sz="1800" dirty="0"/>
              <a:t>History with status</a:t>
            </a:r>
          </a:p>
          <a:p>
            <a:pPr lvl="1"/>
            <a:r>
              <a:rPr lang="en-US" sz="1800" dirty="0">
                <a:solidFill>
                  <a:srgbClr val="00B050"/>
                </a:solidFill>
              </a:rPr>
              <a:t>Ready</a:t>
            </a:r>
          </a:p>
          <a:p>
            <a:pPr lvl="1"/>
            <a:r>
              <a:rPr lang="en-US" sz="1800" dirty="0"/>
              <a:t>Started</a:t>
            </a:r>
          </a:p>
          <a:p>
            <a:pPr lvl="1"/>
            <a:r>
              <a:rPr lang="en-US" sz="1800" dirty="0"/>
              <a:t>Pending Approval</a:t>
            </a:r>
          </a:p>
          <a:p>
            <a:pPr lvl="1"/>
            <a:r>
              <a:rPr lang="en-US" sz="1800" dirty="0"/>
              <a:t>Approved</a:t>
            </a:r>
          </a:p>
          <a:p>
            <a:pPr lvl="1"/>
            <a:r>
              <a:rPr lang="en-US" sz="1800" dirty="0">
                <a:solidFill>
                  <a:srgbClr val="FF0000"/>
                </a:solidFill>
              </a:rPr>
              <a:t>Missing</a:t>
            </a:r>
          </a:p>
        </p:txBody>
      </p:sp>
      <p:pic>
        <p:nvPicPr>
          <p:cNvPr id="4" name="Picture 3"/>
          <p:cNvPicPr>
            <a:picLocks noChangeAspect="1"/>
          </p:cNvPicPr>
          <p:nvPr/>
        </p:nvPicPr>
        <p:blipFill>
          <a:blip r:embed="rId2"/>
          <a:stretch>
            <a:fillRect/>
          </a:stretch>
        </p:blipFill>
        <p:spPr>
          <a:xfrm>
            <a:off x="5152124" y="542133"/>
            <a:ext cx="6810375" cy="971550"/>
          </a:xfrm>
          <a:prstGeom prst="rect">
            <a:avLst/>
          </a:prstGeom>
        </p:spPr>
      </p:pic>
      <p:pic>
        <p:nvPicPr>
          <p:cNvPr id="6" name="Picture 5"/>
          <p:cNvPicPr>
            <a:picLocks noChangeAspect="1"/>
          </p:cNvPicPr>
          <p:nvPr/>
        </p:nvPicPr>
        <p:blipFill>
          <a:blip r:embed="rId3"/>
          <a:stretch>
            <a:fillRect/>
          </a:stretch>
        </p:blipFill>
        <p:spPr>
          <a:xfrm>
            <a:off x="5152124" y="3705706"/>
            <a:ext cx="4819650" cy="2362200"/>
          </a:xfrm>
          <a:prstGeom prst="rect">
            <a:avLst/>
          </a:prstGeom>
        </p:spPr>
      </p:pic>
    </p:spTree>
    <p:extLst>
      <p:ext uri="{BB962C8B-B14F-4D97-AF65-F5344CB8AC3E}">
        <p14:creationId xmlns:p14="http://schemas.microsoft.com/office/powerpoint/2010/main" val="223470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Benchmarks timeline</a:t>
            </a:r>
          </a:p>
        </p:txBody>
      </p:sp>
      <p:sp>
        <p:nvSpPr>
          <p:cNvPr id="3" name="Content Placeholder 2"/>
          <p:cNvSpPr>
            <a:spLocks noGrp="1"/>
          </p:cNvSpPr>
          <p:nvPr>
            <p:ph idx="1"/>
          </p:nvPr>
        </p:nvSpPr>
        <p:spPr>
          <a:xfrm>
            <a:off x="838200" y="1451295"/>
            <a:ext cx="10515600" cy="2721805"/>
          </a:xfrm>
        </p:spPr>
        <p:txBody>
          <a:bodyPr>
            <a:normAutofit lnSpcReduction="10000"/>
          </a:bodyPr>
          <a:lstStyle/>
          <a:p>
            <a:r>
              <a:rPr lang="en-US" sz="1800" dirty="0"/>
              <a:t>By Fiscal year</a:t>
            </a:r>
          </a:p>
          <a:p>
            <a:r>
              <a:rPr lang="en-US" sz="1800" dirty="0"/>
              <a:t>Submit and approve from May 1st – April 30th</a:t>
            </a:r>
          </a:p>
          <a:p>
            <a:pPr lvl="1"/>
            <a:r>
              <a:rPr lang="en-US" sz="1400" dirty="0"/>
              <a:t>Example: Benchmarks for the 2016-2017 fiscal year may be submitted and approved from May 1, 2016 – April 30, 2017.</a:t>
            </a:r>
          </a:p>
          <a:p>
            <a:pPr lvl="1"/>
            <a:r>
              <a:rPr lang="en-US" sz="1400" dirty="0"/>
              <a:t>Example: Benchmarks for the 2017-2018 fiscal year may be submitted and approved from May 1, 2017 – April 30, 2018.</a:t>
            </a:r>
          </a:p>
          <a:p>
            <a:r>
              <a:rPr lang="en-US" sz="1800" dirty="0"/>
              <a:t>Comment from July 1st – June 30th</a:t>
            </a:r>
          </a:p>
          <a:p>
            <a:pPr lvl="1"/>
            <a:r>
              <a:rPr lang="en-US" sz="1400" dirty="0"/>
              <a:t>Example: Pastors may submit comments on the stats form for the 2016-2017 benchmarks for report months July 2016 – June 2017.</a:t>
            </a:r>
          </a:p>
          <a:p>
            <a:pPr lvl="1"/>
            <a:r>
              <a:rPr lang="en-US" sz="1400" dirty="0"/>
              <a:t>Example: Pastors may submit comments on the stats form for the 2017-2018 benchmarks for report months July 2017 – June 2018.</a:t>
            </a:r>
          </a:p>
          <a:p>
            <a:r>
              <a:rPr lang="en-US" sz="1800" dirty="0"/>
              <a:t>Benchmark reminder from May 15th – June 15</a:t>
            </a:r>
            <a:r>
              <a:rPr lang="en-US" sz="1800" baseline="30000" dirty="0"/>
              <a:t>th</a:t>
            </a:r>
            <a:endParaRPr lang="en-US" sz="1800" dirty="0"/>
          </a:p>
          <a:p>
            <a:r>
              <a:rPr lang="en-US" sz="1800" dirty="0"/>
              <a:t>Only approved benchmarks appear on the statistics form</a:t>
            </a:r>
          </a:p>
          <a:p>
            <a:endParaRPr lang="en-US" dirty="0"/>
          </a:p>
        </p:txBody>
      </p:sp>
      <p:pic>
        <p:nvPicPr>
          <p:cNvPr id="4" name="Picture 3"/>
          <p:cNvPicPr>
            <a:picLocks noChangeAspect="1"/>
          </p:cNvPicPr>
          <p:nvPr/>
        </p:nvPicPr>
        <p:blipFill>
          <a:blip r:embed="rId2"/>
          <a:stretch>
            <a:fillRect/>
          </a:stretch>
        </p:blipFill>
        <p:spPr>
          <a:xfrm>
            <a:off x="838200" y="4173100"/>
            <a:ext cx="11069799" cy="2003863"/>
          </a:xfrm>
          <a:prstGeom prst="rect">
            <a:avLst/>
          </a:prstGeom>
        </p:spPr>
      </p:pic>
    </p:spTree>
    <p:extLst>
      <p:ext uri="{BB962C8B-B14F-4D97-AF65-F5344CB8AC3E}">
        <p14:creationId xmlns:p14="http://schemas.microsoft.com/office/powerpoint/2010/main" val="138998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08002" y="4421471"/>
            <a:ext cx="5391150" cy="1581150"/>
          </a:xfrm>
          <a:prstGeom prst="rect">
            <a:avLst/>
          </a:prstGeom>
        </p:spPr>
      </p:pic>
      <p:sp>
        <p:nvSpPr>
          <p:cNvPr id="2" name="Title 1"/>
          <p:cNvSpPr>
            <a:spLocks noGrp="1"/>
          </p:cNvSpPr>
          <p:nvPr>
            <p:ph type="title"/>
          </p:nvPr>
        </p:nvSpPr>
        <p:spPr/>
        <p:txBody>
          <a:bodyPr/>
          <a:lstStyle/>
          <a:p>
            <a:r>
              <a:rPr lang="en-US" dirty="0"/>
              <a:t>How to set Benchmarks</a:t>
            </a:r>
          </a:p>
        </p:txBody>
      </p:sp>
      <p:sp>
        <p:nvSpPr>
          <p:cNvPr id="3" name="Content Placeholder 2"/>
          <p:cNvSpPr>
            <a:spLocks noGrp="1"/>
          </p:cNvSpPr>
          <p:nvPr>
            <p:ph idx="1"/>
          </p:nvPr>
        </p:nvSpPr>
        <p:spPr>
          <a:xfrm>
            <a:off x="838200" y="1690689"/>
            <a:ext cx="4530754" cy="2453471"/>
          </a:xfrm>
        </p:spPr>
        <p:txBody>
          <a:bodyPr>
            <a:normAutofit fontScale="92500" lnSpcReduction="10000"/>
          </a:bodyPr>
          <a:lstStyle/>
          <a:p>
            <a:r>
              <a:rPr lang="en-US" sz="2000" dirty="0"/>
              <a:t>Select Set Benchmarks toolbar button </a:t>
            </a:r>
            <a:r>
              <a:rPr lang="en-US" sz="2000" i="1" dirty="0"/>
              <a:t>(always available)</a:t>
            </a:r>
          </a:p>
          <a:p>
            <a:r>
              <a:rPr lang="en-US" sz="2000" dirty="0"/>
              <a:t>Approved History</a:t>
            </a:r>
          </a:p>
          <a:p>
            <a:r>
              <a:rPr lang="en-US" sz="2000" dirty="0"/>
              <a:t>Add and save</a:t>
            </a:r>
          </a:p>
          <a:p>
            <a:r>
              <a:rPr lang="en-US" sz="2000" dirty="0"/>
              <a:t>Submit for approval</a:t>
            </a:r>
          </a:p>
          <a:p>
            <a:r>
              <a:rPr lang="en-US" sz="2000" dirty="0"/>
              <a:t>On submit, a notification email is sent to district mission board chairman for them to review and approve</a:t>
            </a:r>
          </a:p>
        </p:txBody>
      </p:sp>
      <p:pic>
        <p:nvPicPr>
          <p:cNvPr id="5" name="Picture 4"/>
          <p:cNvPicPr>
            <a:picLocks noChangeAspect="1"/>
          </p:cNvPicPr>
          <p:nvPr/>
        </p:nvPicPr>
        <p:blipFill>
          <a:blip r:embed="rId3"/>
          <a:stretch>
            <a:fillRect/>
          </a:stretch>
        </p:blipFill>
        <p:spPr>
          <a:xfrm>
            <a:off x="5674828" y="2357543"/>
            <a:ext cx="6274590" cy="4327975"/>
          </a:xfrm>
          <a:prstGeom prst="rect">
            <a:avLst/>
          </a:prstGeom>
        </p:spPr>
      </p:pic>
      <p:pic>
        <p:nvPicPr>
          <p:cNvPr id="4" name="Picture 3"/>
          <p:cNvPicPr>
            <a:picLocks noChangeAspect="1"/>
          </p:cNvPicPr>
          <p:nvPr/>
        </p:nvPicPr>
        <p:blipFill>
          <a:blip r:embed="rId4"/>
          <a:stretch>
            <a:fillRect/>
          </a:stretch>
        </p:blipFill>
        <p:spPr>
          <a:xfrm>
            <a:off x="7358368" y="648864"/>
            <a:ext cx="4591050" cy="1343025"/>
          </a:xfrm>
          <a:prstGeom prst="rect">
            <a:avLst/>
          </a:prstGeom>
        </p:spPr>
      </p:pic>
    </p:spTree>
    <p:extLst>
      <p:ext uri="{BB962C8B-B14F-4D97-AF65-F5344CB8AC3E}">
        <p14:creationId xmlns:p14="http://schemas.microsoft.com/office/powerpoint/2010/main" val="303704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Benchmarks approval</a:t>
            </a:r>
          </a:p>
        </p:txBody>
      </p:sp>
      <p:sp>
        <p:nvSpPr>
          <p:cNvPr id="3" name="Content Placeholder 2"/>
          <p:cNvSpPr>
            <a:spLocks noGrp="1"/>
          </p:cNvSpPr>
          <p:nvPr>
            <p:ph idx="1"/>
          </p:nvPr>
        </p:nvSpPr>
        <p:spPr>
          <a:xfrm>
            <a:off x="838200" y="1400961"/>
            <a:ext cx="10515600" cy="1258349"/>
          </a:xfrm>
        </p:spPr>
        <p:txBody>
          <a:bodyPr>
            <a:normAutofit/>
          </a:bodyPr>
          <a:lstStyle/>
          <a:p>
            <a:r>
              <a:rPr lang="en-US" sz="2000" dirty="0"/>
              <a:t>Update and save</a:t>
            </a:r>
          </a:p>
          <a:p>
            <a:r>
              <a:rPr lang="en-US" sz="2000" dirty="0"/>
              <a:t>Add and save</a:t>
            </a:r>
          </a:p>
          <a:p>
            <a:r>
              <a:rPr lang="en-US" sz="2000" dirty="0"/>
              <a:t>Approve</a:t>
            </a:r>
          </a:p>
        </p:txBody>
      </p:sp>
      <p:pic>
        <p:nvPicPr>
          <p:cNvPr id="4" name="Picture 3"/>
          <p:cNvPicPr>
            <a:picLocks noChangeAspect="1"/>
          </p:cNvPicPr>
          <p:nvPr/>
        </p:nvPicPr>
        <p:blipFill>
          <a:blip r:embed="rId2"/>
          <a:stretch>
            <a:fillRect/>
          </a:stretch>
        </p:blipFill>
        <p:spPr>
          <a:xfrm>
            <a:off x="988933" y="2585932"/>
            <a:ext cx="9991839" cy="3635407"/>
          </a:xfrm>
          <a:prstGeom prst="rect">
            <a:avLst/>
          </a:prstGeom>
        </p:spPr>
      </p:pic>
    </p:spTree>
    <p:extLst>
      <p:ext uri="{BB962C8B-B14F-4D97-AF65-F5344CB8AC3E}">
        <p14:creationId xmlns:p14="http://schemas.microsoft.com/office/powerpoint/2010/main" val="251782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statistics form</a:t>
            </a:r>
          </a:p>
        </p:txBody>
      </p:sp>
      <p:sp>
        <p:nvSpPr>
          <p:cNvPr id="3" name="Content Placeholder 2"/>
          <p:cNvSpPr>
            <a:spLocks noGrp="1"/>
          </p:cNvSpPr>
          <p:nvPr>
            <p:ph idx="1"/>
          </p:nvPr>
        </p:nvSpPr>
        <p:spPr>
          <a:xfrm>
            <a:off x="838200" y="1409350"/>
            <a:ext cx="10515600" cy="2869035"/>
          </a:xfrm>
        </p:spPr>
        <p:txBody>
          <a:bodyPr>
            <a:normAutofit lnSpcReduction="10000"/>
          </a:bodyPr>
          <a:lstStyle/>
          <a:p>
            <a:r>
              <a:rPr lang="en-US" sz="2000" dirty="0"/>
              <a:t>Report month subtitle</a:t>
            </a:r>
          </a:p>
          <a:p>
            <a:r>
              <a:rPr lang="en-US" sz="2000" dirty="0"/>
              <a:t>Church name and location</a:t>
            </a:r>
          </a:p>
          <a:p>
            <a:r>
              <a:rPr lang="en-US" sz="2000" dirty="0"/>
              <a:t>Breadcrumbs</a:t>
            </a:r>
          </a:p>
          <a:p>
            <a:r>
              <a:rPr lang="en-US" sz="2000" dirty="0"/>
              <a:t>Print View button opens new tab in browser</a:t>
            </a:r>
          </a:p>
          <a:p>
            <a:r>
              <a:rPr lang="en-US" sz="2000" dirty="0"/>
              <a:t>Save button saves all information on all tabs but ignores required fields</a:t>
            </a:r>
          </a:p>
          <a:p>
            <a:r>
              <a:rPr lang="en-US" sz="2000" dirty="0"/>
              <a:t>Review &amp; Submit button validates and saves all information on all tabs and goes to review &amp; submit page</a:t>
            </a:r>
          </a:p>
          <a:p>
            <a:r>
              <a:rPr lang="en-US" sz="2000" dirty="0"/>
              <a:t>Tabs</a:t>
            </a:r>
          </a:p>
        </p:txBody>
      </p:sp>
      <p:pic>
        <p:nvPicPr>
          <p:cNvPr id="4" name="Picture 3"/>
          <p:cNvPicPr>
            <a:picLocks noChangeAspect="1"/>
          </p:cNvPicPr>
          <p:nvPr/>
        </p:nvPicPr>
        <p:blipFill>
          <a:blip r:embed="rId2"/>
          <a:stretch>
            <a:fillRect/>
          </a:stretch>
        </p:blipFill>
        <p:spPr>
          <a:xfrm>
            <a:off x="838200" y="4278385"/>
            <a:ext cx="10513558" cy="2117365"/>
          </a:xfrm>
          <a:prstGeom prst="rect">
            <a:avLst/>
          </a:prstGeom>
        </p:spPr>
      </p:pic>
    </p:spTree>
    <p:extLst>
      <p:ext uri="{BB962C8B-B14F-4D97-AF65-F5344CB8AC3E}">
        <p14:creationId xmlns:p14="http://schemas.microsoft.com/office/powerpoint/2010/main" val="1343752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TotalTime>
  <Words>771</Words>
  <Application>Microsoft Office PowerPoint</Application>
  <PresentationFormat>Widescreen</PresentationFormat>
  <Paragraphs>116</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Home Mission Monthly Statistics Form</vt:lpstr>
      <vt:lpstr>How to access the form?</vt:lpstr>
      <vt:lpstr>How to access the form?</vt:lpstr>
      <vt:lpstr>Church selection</vt:lpstr>
      <vt:lpstr>Welcome page</vt:lpstr>
      <vt:lpstr>Benchmarks timeline</vt:lpstr>
      <vt:lpstr>How to set Benchmarks</vt:lpstr>
      <vt:lpstr>Benchmarks approval</vt:lpstr>
      <vt:lpstr>Monthly statistics form</vt:lpstr>
      <vt:lpstr>Personal Contacts</vt:lpstr>
      <vt:lpstr>PowerPoint Presentation</vt:lpstr>
      <vt:lpstr>Membership</vt:lpstr>
      <vt:lpstr>PowerPoint Presentation</vt:lpstr>
      <vt:lpstr>Attendance</vt:lpstr>
      <vt:lpstr>PowerPoint Presentation</vt:lpstr>
      <vt:lpstr>Finances</vt:lpstr>
      <vt:lpstr>PowerPoint Presentation</vt:lpstr>
      <vt:lpstr>Narrative</vt:lpstr>
      <vt:lpstr>PowerPoint Presentation</vt:lpstr>
      <vt:lpstr>Print View</vt:lpstr>
      <vt:lpstr>Browser Print Dialog</vt:lpstr>
      <vt:lpstr>Review &amp; Submit</vt:lpstr>
      <vt:lpstr>Thank you page</vt:lpstr>
      <vt:lpstr>Confirmation Email</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Greanya</dc:creator>
  <cp:lastModifiedBy>Carolyn Feltner</cp:lastModifiedBy>
  <cp:revision>171</cp:revision>
  <dcterms:created xsi:type="dcterms:W3CDTF">2016-09-12T13:51:29Z</dcterms:created>
  <dcterms:modified xsi:type="dcterms:W3CDTF">2016-09-27T15:22:35Z</dcterms:modified>
</cp:coreProperties>
</file>