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6" r:id="rId5"/>
    <p:sldMasterId id="2147483667" r:id="rId6"/>
    <p:sldMasterId id="2147483679" r:id="rId7"/>
  </p:sldMasterIdLst>
  <p:notesMasterIdLst>
    <p:notesMasterId r:id="rId47"/>
  </p:notesMasterIdLst>
  <p:sldIdLst>
    <p:sldId id="256" r:id="rId8"/>
    <p:sldId id="261" r:id="rId9"/>
    <p:sldId id="595" r:id="rId10"/>
    <p:sldId id="593" r:id="rId11"/>
    <p:sldId id="570" r:id="rId12"/>
    <p:sldId id="578" r:id="rId13"/>
    <p:sldId id="585" r:id="rId14"/>
    <p:sldId id="594" r:id="rId15"/>
    <p:sldId id="571" r:id="rId16"/>
    <p:sldId id="592" r:id="rId17"/>
    <p:sldId id="575" r:id="rId18"/>
    <p:sldId id="572" r:id="rId19"/>
    <p:sldId id="591" r:id="rId20"/>
    <p:sldId id="573" r:id="rId21"/>
    <p:sldId id="582" r:id="rId22"/>
    <p:sldId id="579" r:id="rId23"/>
    <p:sldId id="590" r:id="rId24"/>
    <p:sldId id="580" r:id="rId25"/>
    <p:sldId id="258" r:id="rId26"/>
    <p:sldId id="574" r:id="rId27"/>
    <p:sldId id="586" r:id="rId28"/>
    <p:sldId id="605" r:id="rId29"/>
    <p:sldId id="604" r:id="rId30"/>
    <p:sldId id="606" r:id="rId31"/>
    <p:sldId id="607" r:id="rId32"/>
    <p:sldId id="583" r:id="rId33"/>
    <p:sldId id="596" r:id="rId34"/>
    <p:sldId id="597" r:id="rId35"/>
    <p:sldId id="588" r:id="rId36"/>
    <p:sldId id="584" r:id="rId37"/>
    <p:sldId id="611" r:id="rId38"/>
    <p:sldId id="612" r:id="rId39"/>
    <p:sldId id="599" r:id="rId40"/>
    <p:sldId id="600" r:id="rId41"/>
    <p:sldId id="601" r:id="rId42"/>
    <p:sldId id="608" r:id="rId43"/>
    <p:sldId id="603" r:id="rId44"/>
    <p:sldId id="598" r:id="rId45"/>
    <p:sldId id="25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F963E3-15B7-4D19-ABE6-CE3840CDFB7F}" v="21" dt="2020-01-06T21:36:11.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17" autoAdjust="0"/>
    <p:restoredTop sz="52526" autoAdjust="0"/>
  </p:normalViewPr>
  <p:slideViewPr>
    <p:cSldViewPr snapToGrid="0" snapToObjects="1">
      <p:cViewPr varScale="1">
        <p:scale>
          <a:sx n="56" d="100"/>
          <a:sy n="56" d="100"/>
        </p:scale>
        <p:origin x="20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EAF963E3-15B7-4D19-ABE6-CE3840CDFB7F}"/>
    <pc:docChg chg="undo custSel addSld delSld modSld sldOrd">
      <pc:chgData name="Marissa Krogmann" userId="d947f805-5955-4c43-a5c2-60811c714023" providerId="ADAL" clId="{EAF963E3-15B7-4D19-ABE6-CE3840CDFB7F}" dt="2020-01-06T21:36:17.657" v="377" actId="114"/>
      <pc:docMkLst>
        <pc:docMk/>
      </pc:docMkLst>
      <pc:sldChg chg="del">
        <pc:chgData name="Marissa Krogmann" userId="d947f805-5955-4c43-a5c2-60811c714023" providerId="ADAL" clId="{EAF963E3-15B7-4D19-ABE6-CE3840CDFB7F}" dt="2020-01-06T21:34:57.837" v="350" actId="2696"/>
        <pc:sldMkLst>
          <pc:docMk/>
          <pc:sldMk cId="2018110266" sldId="577"/>
        </pc:sldMkLst>
      </pc:sldChg>
      <pc:sldChg chg="modSp ord">
        <pc:chgData name="Marissa Krogmann" userId="d947f805-5955-4c43-a5c2-60811c714023" providerId="ADAL" clId="{EAF963E3-15B7-4D19-ABE6-CE3840CDFB7F}" dt="2020-01-06T19:44:25.372" v="101" actId="1076"/>
        <pc:sldMkLst>
          <pc:docMk/>
          <pc:sldMk cId="1086971336" sldId="584"/>
        </pc:sldMkLst>
        <pc:spChg chg="mod">
          <ac:chgData name="Marissa Krogmann" userId="d947f805-5955-4c43-a5c2-60811c714023" providerId="ADAL" clId="{EAF963E3-15B7-4D19-ABE6-CE3840CDFB7F}" dt="2020-01-06T19:44:25.372" v="101" actId="1076"/>
          <ac:spMkLst>
            <pc:docMk/>
            <pc:sldMk cId="1086971336" sldId="584"/>
            <ac:spMk id="5" creationId="{4B587D80-08B7-469A-A65D-8FAC23384FA8}"/>
          </ac:spMkLst>
        </pc:spChg>
      </pc:sldChg>
      <pc:sldChg chg="ord">
        <pc:chgData name="Marissa Krogmann" userId="d947f805-5955-4c43-a5c2-60811c714023" providerId="ADAL" clId="{EAF963E3-15B7-4D19-ABE6-CE3840CDFB7F}" dt="2020-01-06T19:44:41.240" v="103"/>
        <pc:sldMkLst>
          <pc:docMk/>
          <pc:sldMk cId="3338585138" sldId="588"/>
        </pc:sldMkLst>
      </pc:sldChg>
      <pc:sldChg chg="modNotesTx">
        <pc:chgData name="Marissa Krogmann" userId="d947f805-5955-4c43-a5c2-60811c714023" providerId="ADAL" clId="{EAF963E3-15B7-4D19-ABE6-CE3840CDFB7F}" dt="2020-01-06T19:43:34.751" v="6" actId="20577"/>
        <pc:sldMkLst>
          <pc:docMk/>
          <pc:sldMk cId="2074446349" sldId="596"/>
        </pc:sldMkLst>
      </pc:sldChg>
      <pc:sldChg chg="modNotesTx">
        <pc:chgData name="Marissa Krogmann" userId="d947f805-5955-4c43-a5c2-60811c714023" providerId="ADAL" clId="{EAF963E3-15B7-4D19-ABE6-CE3840CDFB7F}" dt="2020-01-06T19:43:31.761" v="3" actId="20577"/>
        <pc:sldMkLst>
          <pc:docMk/>
          <pc:sldMk cId="1852220671" sldId="597"/>
        </pc:sldMkLst>
      </pc:sldChg>
      <pc:sldChg chg="del">
        <pc:chgData name="Marissa Krogmann" userId="d947f805-5955-4c43-a5c2-60811c714023" providerId="ADAL" clId="{EAF963E3-15B7-4D19-ABE6-CE3840CDFB7F}" dt="2020-01-06T19:44:53" v="104" actId="2696"/>
        <pc:sldMkLst>
          <pc:docMk/>
          <pc:sldMk cId="3320305349" sldId="602"/>
        </pc:sldMkLst>
      </pc:sldChg>
      <pc:sldChg chg="addSp delSp modSp add del">
        <pc:chgData name="Marissa Krogmann" userId="d947f805-5955-4c43-a5c2-60811c714023" providerId="ADAL" clId="{EAF963E3-15B7-4D19-ABE6-CE3840CDFB7F}" dt="2020-01-06T19:46:21.590" v="118" actId="2696"/>
        <pc:sldMkLst>
          <pc:docMk/>
          <pc:sldMk cId="299910023" sldId="609"/>
        </pc:sldMkLst>
        <pc:picChg chg="add del mod modCrop">
          <ac:chgData name="Marissa Krogmann" userId="d947f805-5955-4c43-a5c2-60811c714023" providerId="ADAL" clId="{EAF963E3-15B7-4D19-ABE6-CE3840CDFB7F}" dt="2020-01-06T19:46:00.729" v="116" actId="478"/>
          <ac:picMkLst>
            <pc:docMk/>
            <pc:sldMk cId="299910023" sldId="609"/>
            <ac:picMk id="3" creationId="{83096F81-9FBF-4557-B1B0-65669F2D2FC3}"/>
          </ac:picMkLst>
        </pc:picChg>
      </pc:sldChg>
      <pc:sldChg chg="add del">
        <pc:chgData name="Marissa Krogmann" userId="d947f805-5955-4c43-a5c2-60811c714023" providerId="ADAL" clId="{EAF963E3-15B7-4D19-ABE6-CE3840CDFB7F}" dt="2020-01-06T19:46:56.588" v="120" actId="2696"/>
        <pc:sldMkLst>
          <pc:docMk/>
          <pc:sldMk cId="692115111" sldId="610"/>
        </pc:sldMkLst>
      </pc:sldChg>
      <pc:sldChg chg="addSp modSp add modNotesTx">
        <pc:chgData name="Marissa Krogmann" userId="d947f805-5955-4c43-a5c2-60811c714023" providerId="ADAL" clId="{EAF963E3-15B7-4D19-ABE6-CE3840CDFB7F}" dt="2020-01-06T21:36:17.657" v="377" actId="114"/>
        <pc:sldMkLst>
          <pc:docMk/>
          <pc:sldMk cId="3274062569" sldId="611"/>
        </pc:sldMkLst>
        <pc:spChg chg="add mod">
          <ac:chgData name="Marissa Krogmann" userId="d947f805-5955-4c43-a5c2-60811c714023" providerId="ADAL" clId="{EAF963E3-15B7-4D19-ABE6-CE3840CDFB7F}" dt="2020-01-06T21:36:17.657" v="377" actId="114"/>
          <ac:spMkLst>
            <pc:docMk/>
            <pc:sldMk cId="3274062569" sldId="611"/>
            <ac:spMk id="4" creationId="{288353A5-11FD-467A-B440-4A77FD3581E5}"/>
          </ac:spMkLst>
        </pc:spChg>
        <pc:picChg chg="add mod">
          <ac:chgData name="Marissa Krogmann" userId="d947f805-5955-4c43-a5c2-60811c714023" providerId="ADAL" clId="{EAF963E3-15B7-4D19-ABE6-CE3840CDFB7F}" dt="2020-01-06T19:49:55.791" v="241" actId="1076"/>
          <ac:picMkLst>
            <pc:docMk/>
            <pc:sldMk cId="3274062569" sldId="611"/>
            <ac:picMk id="3" creationId="{40C077DE-09A7-4FD1-834D-7F993F52A478}"/>
          </ac:picMkLst>
        </pc:picChg>
        <pc:picChg chg="add mod ord">
          <ac:chgData name="Marissa Krogmann" userId="d947f805-5955-4c43-a5c2-60811c714023" providerId="ADAL" clId="{EAF963E3-15B7-4D19-ABE6-CE3840CDFB7F}" dt="2020-01-06T19:49:50.748" v="239" actId="14100"/>
          <ac:picMkLst>
            <pc:docMk/>
            <pc:sldMk cId="3274062569" sldId="611"/>
            <ac:picMk id="5" creationId="{C754B325-BE2F-434F-8A3F-D7F85DD8D3A0}"/>
          </ac:picMkLst>
        </pc:picChg>
      </pc:sldChg>
      <pc:sldChg chg="addSp delSp modSp add">
        <pc:chgData name="Marissa Krogmann" userId="d947f805-5955-4c43-a5c2-60811c714023" providerId="ADAL" clId="{EAF963E3-15B7-4D19-ABE6-CE3840CDFB7F}" dt="2020-01-06T21:31:58.480" v="273" actId="732"/>
        <pc:sldMkLst>
          <pc:docMk/>
          <pc:sldMk cId="2887157065" sldId="612"/>
        </pc:sldMkLst>
        <pc:picChg chg="add mod modCrop">
          <ac:chgData name="Marissa Krogmann" userId="d947f805-5955-4c43-a5c2-60811c714023" providerId="ADAL" clId="{EAF963E3-15B7-4D19-ABE6-CE3840CDFB7F}" dt="2020-01-06T21:31:58.480" v="273" actId="732"/>
          <ac:picMkLst>
            <pc:docMk/>
            <pc:sldMk cId="2887157065" sldId="612"/>
            <ac:picMk id="3" creationId="{0784B41E-DDB2-45E8-96AC-62A327DA2D64}"/>
          </ac:picMkLst>
        </pc:picChg>
        <pc:picChg chg="add del mod">
          <ac:chgData name="Marissa Krogmann" userId="d947f805-5955-4c43-a5c2-60811c714023" providerId="ADAL" clId="{EAF963E3-15B7-4D19-ABE6-CE3840CDFB7F}" dt="2020-01-06T19:51:52.266" v="253" actId="478"/>
          <ac:picMkLst>
            <pc:docMk/>
            <pc:sldMk cId="2887157065" sldId="612"/>
            <ac:picMk id="3" creationId="{FB38E5B6-8A18-4558-B105-3E44E981B7DC}"/>
          </ac:picMkLst>
        </pc:picChg>
        <pc:picChg chg="add del mod modCrop">
          <ac:chgData name="Marissa Krogmann" userId="d947f805-5955-4c43-a5c2-60811c714023" providerId="ADAL" clId="{EAF963E3-15B7-4D19-ABE6-CE3840CDFB7F}" dt="2020-01-06T21:31:39.402" v="267" actId="478"/>
          <ac:picMkLst>
            <pc:docMk/>
            <pc:sldMk cId="2887157065" sldId="612"/>
            <ac:picMk id="5" creationId="{F1ACCD4C-7ED4-426C-8D5F-EF1987D12D5A}"/>
          </ac:picMkLst>
        </pc:picChg>
      </pc:sldChg>
    </pc:docChg>
  </pc:docChgLst>
  <pc:docChgLst>
    <pc:chgData name="Marissa Krogmann" userId="d947f805-5955-4c43-a5c2-60811c714023" providerId="ADAL" clId="{5244F834-5ED9-45F4-B8D5-319F4014C6B6}"/>
    <pc:docChg chg="custSel addSld modSld sldOrd">
      <pc:chgData name="Marissa Krogmann" userId="d947f805-5955-4c43-a5c2-60811c714023" providerId="ADAL" clId="{5244F834-5ED9-45F4-B8D5-319F4014C6B6}" dt="2019-12-10T14:51:33.133" v="38" actId="1076"/>
      <pc:docMkLst>
        <pc:docMk/>
      </pc:docMkLst>
      <pc:sldChg chg="addSp delSp modSp add ord modNotesTx">
        <pc:chgData name="Marissa Krogmann" userId="d947f805-5955-4c43-a5c2-60811c714023" providerId="ADAL" clId="{5244F834-5ED9-45F4-B8D5-319F4014C6B6}" dt="2019-12-10T14:51:33.133" v="38" actId="1076"/>
        <pc:sldMkLst>
          <pc:docMk/>
          <pc:sldMk cId="1566374438" sldId="608"/>
        </pc:sldMkLst>
        <pc:spChg chg="mod">
          <ac:chgData name="Marissa Krogmann" userId="d947f805-5955-4c43-a5c2-60811c714023" providerId="ADAL" clId="{5244F834-5ED9-45F4-B8D5-319F4014C6B6}" dt="2019-12-10T14:51:33.133" v="38" actId="1076"/>
          <ac:spMkLst>
            <pc:docMk/>
            <pc:sldMk cId="1566374438" sldId="608"/>
            <ac:spMk id="4" creationId="{41447258-4211-4ECF-85DF-8DC4CC9323CE}"/>
          </ac:spMkLst>
        </pc:spChg>
        <pc:picChg chg="del">
          <ac:chgData name="Marissa Krogmann" userId="d947f805-5955-4c43-a5c2-60811c714023" providerId="ADAL" clId="{5244F834-5ED9-45F4-B8D5-319F4014C6B6}" dt="2019-12-10T14:47:15.991" v="2" actId="478"/>
          <ac:picMkLst>
            <pc:docMk/>
            <pc:sldMk cId="1566374438" sldId="608"/>
            <ac:picMk id="3" creationId="{6A788A1E-01CF-40B0-969D-6D167CCD0EF3}"/>
          </ac:picMkLst>
        </pc:picChg>
        <pc:picChg chg="add mod modCrop">
          <ac:chgData name="Marissa Krogmann" userId="d947f805-5955-4c43-a5c2-60811c714023" providerId="ADAL" clId="{5244F834-5ED9-45F4-B8D5-319F4014C6B6}" dt="2019-12-10T14:51:25.412" v="35" actId="1076"/>
          <ac:picMkLst>
            <pc:docMk/>
            <pc:sldMk cId="1566374438" sldId="608"/>
            <ac:picMk id="5" creationId="{CF2A8408-8CD2-4E4B-9B96-7E1E7E14C99F}"/>
          </ac:picMkLst>
        </pc:picChg>
        <pc:picChg chg="mod">
          <ac:chgData name="Marissa Krogmann" userId="d947f805-5955-4c43-a5c2-60811c714023" providerId="ADAL" clId="{5244F834-5ED9-45F4-B8D5-319F4014C6B6}" dt="2019-12-10T14:48:51.194" v="18" actId="1076"/>
          <ac:picMkLst>
            <pc:docMk/>
            <pc:sldMk cId="1566374438" sldId="608"/>
            <ac:picMk id="6" creationId="{1845F15E-4079-4E3E-90A8-6780EB4495E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0B721-6124-429F-B6C6-C40C9A9CA1F7}" type="datetimeFigureOut">
              <a:rPr lang="en-US" smtClean="0"/>
              <a:t>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2DD5C-3952-44AE-9070-4200756D61D4}" type="slidenum">
              <a:rPr lang="en-US" smtClean="0"/>
              <a:t>‹#›</a:t>
            </a:fld>
            <a:endParaRPr lang="en-US"/>
          </a:p>
        </p:txBody>
      </p:sp>
    </p:spTree>
    <p:extLst>
      <p:ext uri="{BB962C8B-B14F-4D97-AF65-F5344CB8AC3E}">
        <p14:creationId xmlns:p14="http://schemas.microsoft.com/office/powerpoint/2010/main" val="2181456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els.net/funding-secured-for-theological-education-facility-in-vietna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1</a:t>
            </a:fld>
            <a:endParaRPr lang="en-US"/>
          </a:p>
        </p:txBody>
      </p:sp>
    </p:spTree>
    <p:extLst>
      <p:ext uri="{BB962C8B-B14F-4D97-AF65-F5344CB8AC3E}">
        <p14:creationId xmlns:p14="http://schemas.microsoft.com/office/powerpoint/2010/main" val="409076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10</a:t>
            </a:fld>
            <a:endParaRPr lang="en-US"/>
          </a:p>
        </p:txBody>
      </p:sp>
    </p:spTree>
    <p:extLst>
      <p:ext uri="{BB962C8B-B14F-4D97-AF65-F5344CB8AC3E}">
        <p14:creationId xmlns:p14="http://schemas.microsoft.com/office/powerpoint/2010/main" val="139613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HFC leaders take photos of a whiteboard with Pastor </a:t>
            </a:r>
            <a:r>
              <a:rPr lang="en-US" dirty="0" err="1"/>
              <a:t>Lor’s</a:t>
            </a:r>
            <a:r>
              <a:rPr lang="en-US" dirty="0"/>
              <a:t> training notes on it. </a:t>
            </a:r>
          </a:p>
          <a:p>
            <a:endParaRPr lang="en-US" dirty="0"/>
          </a:p>
          <a:p>
            <a:r>
              <a:rPr lang="en-US" dirty="0"/>
              <a:t>A large focus of the current WELS training is how to share what they have learned with their members. Multi-Language Publications (MLP) is also working with the HFC to develop materials they can use to train their members. </a:t>
            </a:r>
          </a:p>
        </p:txBody>
      </p:sp>
    </p:spTree>
    <p:extLst>
      <p:ext uri="{BB962C8B-B14F-4D97-AF65-F5344CB8AC3E}">
        <p14:creationId xmlns:p14="http://schemas.microsoft.com/office/powerpoint/2010/main" val="4126948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E. Allen Sorum, PSI Director, with a group of HFC leaders at dinner. </a:t>
            </a:r>
          </a:p>
          <a:p>
            <a:endParaRPr lang="en-US" dirty="0"/>
          </a:p>
          <a:p>
            <a:pPr fontAlgn="base"/>
            <a:r>
              <a:rPr lang="en-US" sz="1200" b="0" i="0" kern="1200" dirty="0">
                <a:solidFill>
                  <a:schemeClr val="tx1"/>
                </a:solidFill>
                <a:effectLst/>
                <a:latin typeface="+mn-lt"/>
                <a:ea typeface="+mn-ea"/>
                <a:cs typeface="+mn-cs"/>
              </a:rPr>
              <a:t>The Pastoral Studies Institute (PSI) of Wisconsin Lutheran Seminary, in partnership with WELS Joint Missions, guides and assists spiritual leaders around the globe through their pre-seminary and seminary training. The PSI connects with these spiritual leaders through WELS world mission work and through outreach to immigrants and refugees in the United States and Canada. They are able to evaluate and serve these international groups and synods that want support, training, and a connection to a church body that shares the gospel message in its truth and purity. The PSI also facilitates the opportunity for Wisconsin Lutheran Seminary professors to teach and consult on curriculum at seminaries and Bible Institutes around the world that are in fellowship with WELS.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special circumstances, the PSI will also provide a flexible path to ministry for second-career students who are already active in their home congregation’s ministry and cannot relocate to attend Martin Luther College or Wisconsin Lutheran Seminary for their pre-seminary and seminary studies. The PSI’s distance learning approach is supported by the local pastor as mentor and “adjunct” instructor, and allows these men to complete their studies in their home setting.</a:t>
            </a:r>
          </a:p>
        </p:txBody>
      </p:sp>
    </p:spTree>
    <p:extLst>
      <p:ext uri="{BB962C8B-B14F-4D97-AF65-F5344CB8AC3E}">
        <p14:creationId xmlns:p14="http://schemas.microsoft.com/office/powerpoint/2010/main" val="258811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Rev. Jon Bare, International Recruitment Director from the Pastoral Studies Institute (PSI), with a rural pastor and his family. </a:t>
            </a:r>
          </a:p>
          <a:p>
            <a:endParaRPr lang="en-US" dirty="0"/>
          </a:p>
          <a:p>
            <a:r>
              <a:rPr lang="en-US" dirty="0"/>
              <a:t>Pastor Bare is working hand in hand with Pastor Lor to develop a training curriculum for the HFC. </a:t>
            </a:r>
          </a:p>
        </p:txBody>
      </p:sp>
      <p:sp>
        <p:nvSpPr>
          <p:cNvPr id="4" name="Slide Number Placeholder 3"/>
          <p:cNvSpPr>
            <a:spLocks noGrp="1"/>
          </p:cNvSpPr>
          <p:nvPr>
            <p:ph type="sldNum" sz="quarter" idx="5"/>
          </p:nvPr>
        </p:nvSpPr>
        <p:spPr/>
        <p:txBody>
          <a:bodyPr/>
          <a:lstStyle/>
          <a:p>
            <a:fld id="{0F72DD5C-3952-44AE-9070-4200756D61D4}" type="slidenum">
              <a:rPr lang="en-US" smtClean="0"/>
              <a:t>13</a:t>
            </a:fld>
            <a:endParaRPr lang="en-US"/>
          </a:p>
        </p:txBody>
      </p:sp>
    </p:spTree>
    <p:extLst>
      <p:ext uri="{BB962C8B-B14F-4D97-AF65-F5344CB8AC3E}">
        <p14:creationId xmlns:p14="http://schemas.microsoft.com/office/powerpoint/2010/main" val="3567692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Rural HFC pastors with Lor (second from left) and Zang Lou (second from right) </a:t>
            </a:r>
          </a:p>
          <a:p>
            <a:endParaRPr lang="en-US" dirty="0"/>
          </a:p>
          <a:p>
            <a:r>
              <a:rPr lang="en-US" dirty="0"/>
              <a:t>Lor previously served Grace Hmong Lutheran Church in Kansas City, Kansas. From 2012-2017, Lor was conducting training in Vietnam and serving his congregation in Kansas City at the same time. </a:t>
            </a:r>
          </a:p>
        </p:txBody>
      </p:sp>
    </p:spTree>
    <p:extLst>
      <p:ext uri="{BB962C8B-B14F-4D97-AF65-F5344CB8AC3E}">
        <p14:creationId xmlns:p14="http://schemas.microsoft.com/office/powerpoint/2010/main" val="14871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L to R: </a:t>
            </a:r>
            <a:r>
              <a:rPr lang="en-US" dirty="0"/>
              <a:t>Rev. Terry Schultz (MLP Consultant), Rev. </a:t>
            </a:r>
            <a:r>
              <a:rPr lang="en-US" sz="1200" kern="1200" dirty="0" err="1">
                <a:solidFill>
                  <a:schemeClr val="tx1"/>
                </a:solidFill>
                <a:effectLst/>
                <a:latin typeface="+mn-lt"/>
                <a:ea typeface="+mn-ea"/>
                <a:cs typeface="+mn-cs"/>
              </a:rPr>
              <a:t>Huyen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Huyenh</a:t>
            </a:r>
            <a:r>
              <a:rPr lang="en-US" sz="1200" kern="1200" dirty="0">
                <a:solidFill>
                  <a:schemeClr val="tx1"/>
                </a:solidFill>
                <a:effectLst/>
                <a:latin typeface="+mn-lt"/>
                <a:ea typeface="+mn-ea"/>
                <a:cs typeface="+mn-cs"/>
              </a:rPr>
              <a:t> Vu </a:t>
            </a:r>
            <a:r>
              <a:rPr lang="en-US" dirty="0"/>
              <a:t>(Vietnamese Fellowship Church – VFC), Rev. </a:t>
            </a:r>
            <a:r>
              <a:rPr lang="en-US" dirty="0" err="1"/>
              <a:t>Bounkeo</a:t>
            </a:r>
            <a:r>
              <a:rPr lang="en-US" dirty="0"/>
              <a:t> Lor, Rev. Nate Seiltz (MLP Director) </a:t>
            </a:r>
          </a:p>
          <a:p>
            <a:endParaRPr lang="en-US" dirty="0"/>
          </a:p>
          <a:p>
            <a:r>
              <a:rPr lang="en-US" dirty="0"/>
              <a:t>Another trip is currently being planned by MLP for January 2019. WELS provides all of its training in Hmong, which is unique of Christian groups in Vietnam. Even when Anglo missionaries or pastor’s conduct training, Rev. Lor translates. All of the materials currently being used are written in or translated into the Hmong language.  </a:t>
            </a:r>
          </a:p>
        </p:txBody>
      </p:sp>
      <p:sp>
        <p:nvSpPr>
          <p:cNvPr id="4" name="Slide Number Placeholder 3"/>
          <p:cNvSpPr>
            <a:spLocks noGrp="1"/>
          </p:cNvSpPr>
          <p:nvPr>
            <p:ph type="sldNum" sz="quarter" idx="5"/>
          </p:nvPr>
        </p:nvSpPr>
        <p:spPr/>
        <p:txBody>
          <a:bodyPr/>
          <a:lstStyle/>
          <a:p>
            <a:fld id="{0F72DD5C-3952-44AE-9070-4200756D61D4}" type="slidenum">
              <a:rPr lang="en-US" smtClean="0"/>
              <a:t>15</a:t>
            </a:fld>
            <a:endParaRPr lang="en-US"/>
          </a:p>
        </p:txBody>
      </p:sp>
    </p:spTree>
    <p:extLst>
      <p:ext uri="{BB962C8B-B14F-4D97-AF65-F5344CB8AC3E}">
        <p14:creationId xmlns:p14="http://schemas.microsoft.com/office/powerpoint/2010/main" val="378905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Left to Right: </a:t>
            </a:r>
            <a:r>
              <a:rPr lang="en-US" b="0" dirty="0"/>
              <a:t>Rev. </a:t>
            </a:r>
            <a:r>
              <a:rPr lang="en-US" b="0" dirty="0" err="1"/>
              <a:t>Bounkeo</a:t>
            </a:r>
            <a:r>
              <a:rPr lang="en-US" b="0" dirty="0"/>
              <a:t> Lor, Rev. Zang Lou (HFC), WELS President Mark Schroeder, Rev. </a:t>
            </a:r>
            <a:r>
              <a:rPr lang="en-US" sz="1200" kern="1200" dirty="0" err="1">
                <a:solidFill>
                  <a:schemeClr val="tx1"/>
                </a:solidFill>
                <a:effectLst/>
                <a:latin typeface="+mn-lt"/>
                <a:ea typeface="+mn-ea"/>
                <a:cs typeface="+mn-cs"/>
              </a:rPr>
              <a:t>Huyen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Huyenh</a:t>
            </a:r>
            <a:r>
              <a:rPr lang="en-US" sz="1200" kern="1200" dirty="0">
                <a:solidFill>
                  <a:schemeClr val="tx1"/>
                </a:solidFill>
                <a:effectLst/>
                <a:latin typeface="+mn-lt"/>
                <a:ea typeface="+mn-ea"/>
                <a:cs typeface="+mn-cs"/>
              </a:rPr>
              <a:t> Vu </a:t>
            </a:r>
            <a:r>
              <a:rPr lang="en-US" b="0" dirty="0"/>
              <a:t>(VFC), Mr. Jared Lor (CMM Employee) </a:t>
            </a:r>
          </a:p>
          <a:p>
            <a:endParaRPr lang="en-US" b="0" dirty="0"/>
          </a:p>
          <a:p>
            <a:r>
              <a:rPr lang="en-US" sz="1200" kern="1200" dirty="0">
                <a:solidFill>
                  <a:schemeClr val="tx1"/>
                </a:solidFill>
                <a:effectLst/>
                <a:latin typeface="+mn-lt"/>
                <a:ea typeface="+mn-ea"/>
                <a:cs typeface="+mn-cs"/>
              </a:rPr>
              <a:t>The Vietnamese Fellowship Church (VFC) is the official Protestant church body recognized by the Vietnamese government. The VFC’s primary language is Vietnamese, so they welcome WELS efforts to train these Hmong-speaking church leaders of the HFC.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Leaders from the HFC travel to the United States to learn about WELS operations in August 2017. WELS welcomed them to the Center for Mission and Ministry in Waukesha, Wis., and Wisconsin Lutheran Seminary in Mequon, Wis., with other stops made along the way. This trip ensured the HFC and VFC leaders that WELS is a legitimate church body and passionate about the training efforts in Vietnam.  </a:t>
            </a:r>
          </a:p>
          <a:p>
            <a:endParaRPr lang="en-US" b="0" dirty="0"/>
          </a:p>
          <a:p>
            <a:endParaRPr lang="en-US" b="1" dirty="0"/>
          </a:p>
        </p:txBody>
      </p:sp>
      <p:sp>
        <p:nvSpPr>
          <p:cNvPr id="4" name="Slide Number Placeholder 3"/>
          <p:cNvSpPr>
            <a:spLocks noGrp="1"/>
          </p:cNvSpPr>
          <p:nvPr>
            <p:ph type="sldNum" sz="quarter" idx="5"/>
          </p:nvPr>
        </p:nvSpPr>
        <p:spPr/>
        <p:txBody>
          <a:bodyPr/>
          <a:lstStyle/>
          <a:p>
            <a:fld id="{0F72DD5C-3952-44AE-9070-4200756D61D4}" type="slidenum">
              <a:rPr lang="en-US" smtClean="0"/>
              <a:t>16</a:t>
            </a:fld>
            <a:endParaRPr lang="en-US"/>
          </a:p>
        </p:txBody>
      </p:sp>
    </p:spTree>
    <p:extLst>
      <p:ext uri="{BB962C8B-B14F-4D97-AF65-F5344CB8AC3E}">
        <p14:creationId xmlns:p14="http://schemas.microsoft.com/office/powerpoint/2010/main" val="2726966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Due to their lack of training, pastors in the Hmong Fellowship Church held to a variety of interpretations of God’s word. Congregations and their pastors once fought over which man-made rules were god-pleasing and could earn people passage into heaven.</a:t>
            </a:r>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17</a:t>
            </a:fld>
            <a:endParaRPr lang="en-US"/>
          </a:p>
        </p:txBody>
      </p:sp>
    </p:spTree>
    <p:extLst>
      <p:ext uri="{BB962C8B-B14F-4D97-AF65-F5344CB8AC3E}">
        <p14:creationId xmlns:p14="http://schemas.microsoft.com/office/powerpoint/2010/main" val="290145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freedom that comes from the gospel has changed the way they do ministry. The message of free grace received from Jesus Christ has replaced their old law-based preaching: Grace has brought peace to the Hmong Fellowship Church. </a:t>
            </a:r>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18</a:t>
            </a:fld>
            <a:endParaRPr lang="en-US"/>
          </a:p>
        </p:txBody>
      </p:sp>
    </p:spTree>
    <p:extLst>
      <p:ext uri="{BB962C8B-B14F-4D97-AF65-F5344CB8AC3E}">
        <p14:creationId xmlns:p14="http://schemas.microsoft.com/office/powerpoint/2010/main" val="3897204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message of free grace received from Jesus Christ replaced the HFC’s old law-based preaching: Grace has brought peace to the Hmong Fellowship Church, and church leadership has stabilized as a result. The communist government in Vietnam has noticed this positive change and invited WELS to build a theological training facility in Hanoi, Vietnam. This invitation came in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an incredible, unprecedented opportunity for our synod. WELS is currently the only protestant church with official government permission to work with the Hmong in Vietnam. The Lord is opening a door to reach the more than two million Hmong people who live in Vietnam and the surrounding countries. However, this door can close at any time. Our WELS World Missions team is working quickly to ensure WELS is taking full advantage of the time the Lord has provided. </a:t>
            </a:r>
          </a:p>
        </p:txBody>
      </p:sp>
      <p:sp>
        <p:nvSpPr>
          <p:cNvPr id="4" name="Slide Number Placeholder 3"/>
          <p:cNvSpPr>
            <a:spLocks noGrp="1"/>
          </p:cNvSpPr>
          <p:nvPr>
            <p:ph type="sldNum" sz="quarter" idx="5"/>
          </p:nvPr>
        </p:nvSpPr>
        <p:spPr/>
        <p:txBody>
          <a:bodyPr/>
          <a:lstStyle/>
          <a:p>
            <a:fld id="{0F72DD5C-3952-44AE-9070-4200756D61D4}" type="slidenum">
              <a:rPr lang="en-US" smtClean="0"/>
              <a:t>19</a:t>
            </a:fld>
            <a:endParaRPr lang="en-US"/>
          </a:p>
        </p:txBody>
      </p:sp>
    </p:spTree>
    <p:extLst>
      <p:ext uri="{BB962C8B-B14F-4D97-AF65-F5344CB8AC3E}">
        <p14:creationId xmlns:p14="http://schemas.microsoft.com/office/powerpoint/2010/main" val="181286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Scripture focus for “Grace—Hmong outreach in Vietnam” is Colossians 1:6: “In the same way, the gospel is bearing fruit and growing throughout the whole world—just as it has been doing among you since the day you heard it and truly understood God’s grace.”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verse reminds us of the magnificent grace God has freely given to all of us as Christians. The Holy Spirit has used the message of grace through our Savior Jesus Christ to change the hearts and lives of our Hmong brothers and sisters in the faith in Vietnam, just as he has done in our hearts. There are so many in Vietnam who need to hear the good news of salvation from sin through Jesus. As Christians we seek to share the gospel message with all ends of the earth, to build up Christ’s church.</a:t>
            </a:r>
          </a:p>
        </p:txBody>
      </p:sp>
      <p:sp>
        <p:nvSpPr>
          <p:cNvPr id="4" name="Slide Number Placeholder 3"/>
          <p:cNvSpPr>
            <a:spLocks noGrp="1"/>
          </p:cNvSpPr>
          <p:nvPr>
            <p:ph type="sldNum" sz="quarter" idx="5"/>
          </p:nvPr>
        </p:nvSpPr>
        <p:spPr/>
        <p:txBody>
          <a:bodyPr/>
          <a:lstStyle/>
          <a:p>
            <a:fld id="{0F72DD5C-3952-44AE-9070-4200756D61D4}" type="slidenum">
              <a:rPr lang="en-US" smtClean="0"/>
              <a:t>2</a:t>
            </a:fld>
            <a:endParaRPr lang="en-US"/>
          </a:p>
        </p:txBody>
      </p:sp>
    </p:spTree>
    <p:extLst>
      <p:ext uri="{BB962C8B-B14F-4D97-AF65-F5344CB8AC3E}">
        <p14:creationId xmlns:p14="http://schemas.microsoft.com/office/powerpoint/2010/main" val="194888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 the years WELS has provided training, the HFC has grown from 55,000 to over 120,000 members and formed many new churches.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HFC now has both physical and spiritual unity. Lutheran doctrine has brought peace and harmony to the people in the villages – and as a result, the members are sharing their faith and the churches are multiplying.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Pastor Ham, Chairman of the HFC, had this to say: </a:t>
            </a:r>
          </a:p>
          <a:p>
            <a:r>
              <a:rPr lang="en-US" sz="1200" kern="1200" dirty="0">
                <a:solidFill>
                  <a:schemeClr val="tx1"/>
                </a:solidFill>
                <a:effectLst/>
                <a:latin typeface="+mn-lt"/>
                <a:ea typeface="+mn-ea"/>
                <a:cs typeface="+mn-cs"/>
              </a:rPr>
              <a:t>Personally, since I have been receiving training from the WELS, I see a change in myself as well.  Before this, I taught and used my own authority in the church.  At that time, I thought, “I’m the smart one – I’m the one with training, and I am the one with the authority. I can force my members to do the right thing.” But since I have been studying with the Lutheran Church, I have changed.  I have reevaluated myself and how I taught in the past – and know that I have taught false teachings. The training made me value my members more – and know that they need the Gospel. I used to use the law to motivate my members. That was how I showed my authority. But since receiving this training, I now understand that the law won’t help the members. I started to share the Gospel and taught them to understand that the Gospel will motivate you to love and show care for each other. What I have noticed is that now my members respect me even more than they ever did when I only used the law, rules, and traditions to lead them.    </a:t>
            </a: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20</a:t>
            </a:fld>
            <a:endParaRPr lang="en-US"/>
          </a:p>
        </p:txBody>
      </p:sp>
    </p:spTree>
    <p:extLst>
      <p:ext uri="{BB962C8B-B14F-4D97-AF65-F5344CB8AC3E}">
        <p14:creationId xmlns:p14="http://schemas.microsoft.com/office/powerpoint/2010/main" val="2099904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Left to Right: </a:t>
            </a:r>
            <a:r>
              <a:rPr lang="en-US" dirty="0"/>
              <a:t>Mr. Sean Young (WELS Director of Missions Operations), Rev. Larry Schlomer (WELS World Missions Administrator), Rev. </a:t>
            </a:r>
            <a:r>
              <a:rPr lang="en-US" dirty="0" err="1"/>
              <a:t>Bounkeo</a:t>
            </a:r>
            <a:r>
              <a:rPr lang="en-US" dirty="0"/>
              <a:t> Lor (Hmong Asia ministry coordinator), Rev. </a:t>
            </a:r>
            <a:r>
              <a:rPr lang="en-US" dirty="0" err="1"/>
              <a:t>Pov</a:t>
            </a:r>
            <a:r>
              <a:rPr lang="en-US" dirty="0"/>
              <a:t> </a:t>
            </a:r>
            <a:r>
              <a:rPr lang="en-US" dirty="0" err="1"/>
              <a:t>Vaj</a:t>
            </a:r>
            <a:r>
              <a:rPr lang="en-US" dirty="0"/>
              <a:t> (HFC), Rev. </a:t>
            </a:r>
            <a:r>
              <a:rPr lang="en-US" sz="1200" kern="1200" dirty="0" err="1">
                <a:solidFill>
                  <a:schemeClr val="tx1"/>
                </a:solidFill>
                <a:effectLst/>
                <a:latin typeface="+mn-lt"/>
                <a:ea typeface="+mn-ea"/>
                <a:cs typeface="+mn-cs"/>
              </a:rPr>
              <a:t>Huyen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Huyenh</a:t>
            </a:r>
            <a:r>
              <a:rPr lang="en-US" sz="1200" kern="1200" dirty="0">
                <a:solidFill>
                  <a:schemeClr val="tx1"/>
                </a:solidFill>
                <a:effectLst/>
                <a:latin typeface="+mn-lt"/>
                <a:ea typeface="+mn-ea"/>
                <a:cs typeface="+mn-cs"/>
              </a:rPr>
              <a:t> Vu </a:t>
            </a:r>
            <a:r>
              <a:rPr lang="en-US" dirty="0"/>
              <a:t>(Vietnamese Fellowship Church – VFC), Rev. </a:t>
            </a:r>
            <a:r>
              <a:rPr lang="en-US" dirty="0" err="1"/>
              <a:t>Dinh</a:t>
            </a:r>
            <a:r>
              <a:rPr lang="en-US" dirty="0"/>
              <a:t> </a:t>
            </a:r>
            <a:r>
              <a:rPr lang="en-US" dirty="0" err="1"/>
              <a:t>Thien</a:t>
            </a:r>
            <a:r>
              <a:rPr lang="en-US" dirty="0"/>
              <a:t> Tu (VFC Chairman), Rev. </a:t>
            </a:r>
            <a:r>
              <a:rPr lang="en-US" sz="1200" kern="1200" dirty="0" err="1">
                <a:solidFill>
                  <a:schemeClr val="tx1"/>
                </a:solidFill>
                <a:effectLst/>
                <a:latin typeface="+mn-lt"/>
                <a:ea typeface="+mn-ea"/>
                <a:cs typeface="+mn-cs"/>
              </a:rPr>
              <a:t>Ntsuabxwm</a:t>
            </a:r>
            <a:r>
              <a:rPr lang="en-US" dirty="0"/>
              <a:t> </a:t>
            </a:r>
            <a:r>
              <a:rPr lang="en-US" dirty="0" err="1"/>
              <a:t>Vaj</a:t>
            </a:r>
            <a:r>
              <a:rPr lang="en-US" dirty="0"/>
              <a:t> (HFC), Rev. Zang Lou (HFC) </a:t>
            </a:r>
          </a:p>
          <a:p>
            <a:endParaRPr lang="en-US" dirty="0"/>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21</a:t>
            </a:fld>
            <a:endParaRPr lang="en-US"/>
          </a:p>
        </p:txBody>
      </p:sp>
    </p:spTree>
    <p:extLst>
      <p:ext uri="{BB962C8B-B14F-4D97-AF65-F5344CB8AC3E}">
        <p14:creationId xmlns:p14="http://schemas.microsoft.com/office/powerpoint/2010/main" val="2294941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Left to Right: </a:t>
            </a:r>
            <a:r>
              <a:rPr lang="en-US" b="0" dirty="0"/>
              <a:t>Hmong Fellowship Church (HFC) church leader, </a:t>
            </a:r>
            <a:r>
              <a:rPr lang="en-US" dirty="0"/>
              <a:t>Rev. </a:t>
            </a:r>
            <a:r>
              <a:rPr lang="en-US" dirty="0" err="1"/>
              <a:t>Pov</a:t>
            </a:r>
            <a:r>
              <a:rPr lang="en-US" dirty="0"/>
              <a:t> </a:t>
            </a:r>
            <a:r>
              <a:rPr lang="en-US" dirty="0" err="1"/>
              <a:t>Vaj</a:t>
            </a:r>
            <a:r>
              <a:rPr lang="en-US" dirty="0"/>
              <a:t> (HFC), WELS President Mark Schroeder, Rev. </a:t>
            </a:r>
            <a:r>
              <a:rPr lang="en-US" dirty="0" err="1"/>
              <a:t>Tsavxwm</a:t>
            </a:r>
            <a:r>
              <a:rPr lang="en-US" dirty="0"/>
              <a:t> Ham (HFC Chairman), Mr. Sean Young (WELS Director of Missions Operations), Rev. Larry Schlomer (WELS World Missions Administrator), Rev. Zang Lou (HFC), Rev. </a:t>
            </a:r>
            <a:r>
              <a:rPr lang="en-US" dirty="0" err="1"/>
              <a:t>Dinh</a:t>
            </a:r>
            <a:r>
              <a:rPr lang="en-US" dirty="0"/>
              <a:t> </a:t>
            </a:r>
            <a:r>
              <a:rPr lang="en-US" dirty="0" err="1"/>
              <a:t>Thien</a:t>
            </a:r>
            <a:r>
              <a:rPr lang="en-US" dirty="0"/>
              <a:t> Tu (Vietnamese Fellowship Church – VFC Chairman), Rev. </a:t>
            </a:r>
            <a:r>
              <a:rPr lang="en-US" dirty="0" err="1"/>
              <a:t>Bounkeo</a:t>
            </a:r>
            <a:r>
              <a:rPr lang="en-US" dirty="0"/>
              <a:t> </a:t>
            </a:r>
            <a:r>
              <a:rPr lang="en-US" dirty="0" err="1"/>
              <a:t>Lor</a:t>
            </a:r>
            <a:r>
              <a:rPr lang="en-US" dirty="0"/>
              <a:t> (Hmong Asia ministry coordinator), and Rev. </a:t>
            </a:r>
            <a:r>
              <a:rPr lang="en-US" sz="1200" kern="1200" dirty="0" err="1">
                <a:solidFill>
                  <a:schemeClr val="tx1"/>
                </a:solidFill>
                <a:effectLst/>
                <a:latin typeface="+mn-lt"/>
                <a:ea typeface="+mn-ea"/>
                <a:cs typeface="+mn-cs"/>
              </a:rPr>
              <a:t>Ntsuabxwm</a:t>
            </a:r>
            <a:r>
              <a:rPr lang="en-US" dirty="0"/>
              <a:t> </a:t>
            </a:r>
            <a:r>
              <a:rPr lang="en-US" dirty="0" err="1"/>
              <a:t>Vaj</a:t>
            </a:r>
            <a:r>
              <a:rPr lang="en-US" dirty="0"/>
              <a:t> (HFC). </a:t>
            </a:r>
          </a:p>
        </p:txBody>
      </p:sp>
      <p:sp>
        <p:nvSpPr>
          <p:cNvPr id="4" name="Slide Number Placeholder 3"/>
          <p:cNvSpPr>
            <a:spLocks noGrp="1"/>
          </p:cNvSpPr>
          <p:nvPr>
            <p:ph type="sldNum" sz="quarter" idx="5"/>
          </p:nvPr>
        </p:nvSpPr>
        <p:spPr/>
        <p:txBody>
          <a:bodyPr/>
          <a:lstStyle/>
          <a:p>
            <a:fld id="{0F72DD5C-3952-44AE-9070-4200756D61D4}" type="slidenum">
              <a:rPr lang="en-US" smtClean="0"/>
              <a:t>22</a:t>
            </a:fld>
            <a:endParaRPr lang="en-US"/>
          </a:p>
        </p:txBody>
      </p:sp>
    </p:spTree>
    <p:extLst>
      <p:ext uri="{BB962C8B-B14F-4D97-AF65-F5344CB8AC3E}">
        <p14:creationId xmlns:p14="http://schemas.microsoft.com/office/powerpoint/2010/main" val="3453183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On April 24, 2019, WELS President Mark Schroeder, World Missions Administrator Rev. Larry Schlomer, and Director of Missions Operations Mr. Sean Young checked in after their first full day in Hanoi, Vietnam, with exciting news to report: After surveying the land chosen for the theological education center, a memorandum of understanding was signed by WELS and Vietnamese Fellowship Church (VFC) representatives confirming we can move forward with all land purchase, construction, and training plans.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is a huge step forward as we continue to train the leaders of the Hmong Fellowship Church in the truths of the gospel. </a:t>
            </a:r>
          </a:p>
        </p:txBody>
      </p:sp>
      <p:sp>
        <p:nvSpPr>
          <p:cNvPr id="4" name="Slide Number Placeholder 3"/>
          <p:cNvSpPr>
            <a:spLocks noGrp="1"/>
          </p:cNvSpPr>
          <p:nvPr>
            <p:ph type="sldNum" sz="quarter" idx="5"/>
          </p:nvPr>
        </p:nvSpPr>
        <p:spPr/>
        <p:txBody>
          <a:bodyPr/>
          <a:lstStyle/>
          <a:p>
            <a:fld id="{0F72DD5C-3952-44AE-9070-4200756D61D4}" type="slidenum">
              <a:rPr lang="en-US" smtClean="0"/>
              <a:t>23</a:t>
            </a:fld>
            <a:endParaRPr lang="en-US"/>
          </a:p>
        </p:txBody>
      </p:sp>
    </p:spTree>
    <p:extLst>
      <p:ext uri="{BB962C8B-B14F-4D97-AF65-F5344CB8AC3E}">
        <p14:creationId xmlns:p14="http://schemas.microsoft.com/office/powerpoint/2010/main" val="282626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24</a:t>
            </a:fld>
            <a:endParaRPr lang="en-US"/>
          </a:p>
        </p:txBody>
      </p:sp>
    </p:spTree>
    <p:extLst>
      <p:ext uri="{BB962C8B-B14F-4D97-AF65-F5344CB8AC3E}">
        <p14:creationId xmlns:p14="http://schemas.microsoft.com/office/powerpoint/2010/main" val="2824850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25</a:t>
            </a:fld>
            <a:endParaRPr lang="en-US"/>
          </a:p>
        </p:txBody>
      </p:sp>
    </p:spTree>
    <p:extLst>
      <p:ext uri="{BB962C8B-B14F-4D97-AF65-F5344CB8AC3E}">
        <p14:creationId xmlns:p14="http://schemas.microsoft.com/office/powerpoint/2010/main" val="3470712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Thanks to WELS training efforts by Rev. Lor, visiting Anglo pastors, and the Pastoral Studies Institute (PSI), there are 350 HFC pastors who are ready to begin their seminary-level education. An additional 2,500 HFC church leaders will receive catechism training through regional seminars and special courses held at the facility in Hanoi. These courses will also train church leaders on how to instruct others within their rural congregations on the basic truths of the Bible. The goal is that all members of the HFC gain a basic knowledge of Bible doctrine, especially law and gospel, as quickly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strength of the HFC’s current structure and organization will be a great benefit moving forward, as WELS Missions representatives are confident that what is taught to HFC pastors will be passed down </a:t>
            </a:r>
            <a:r>
              <a:rPr lang="en-US" sz="1200" kern="1200" dirty="0">
                <a:solidFill>
                  <a:schemeClr val="tx1"/>
                </a:solidFill>
                <a:latin typeface="+mn-lt"/>
                <a:ea typeface="+mn-ea"/>
                <a:cs typeface="+mn-cs"/>
              </a:rPr>
              <a:t>to all the congregations by their own trusted leaders.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72DD5C-3952-44AE-9070-4200756D61D4}" type="slidenum">
              <a:rPr lang="en-US" smtClean="0"/>
              <a:t>26</a:t>
            </a:fld>
            <a:endParaRPr lang="en-US"/>
          </a:p>
        </p:txBody>
      </p:sp>
    </p:spTree>
    <p:extLst>
      <p:ext uri="{BB962C8B-B14F-4D97-AF65-F5344CB8AC3E}">
        <p14:creationId xmlns:p14="http://schemas.microsoft.com/office/powerpoint/2010/main" val="912412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1" kern="1200" dirty="0">
                <a:solidFill>
                  <a:schemeClr val="tx1"/>
                </a:solidFill>
                <a:effectLst/>
                <a:latin typeface="+mn-lt"/>
                <a:ea typeface="+mn-ea"/>
                <a:cs typeface="+mn-cs"/>
              </a:rPr>
              <a:t>Pictured: A typical city street in Hanoi</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Land Purchase:</a:t>
            </a:r>
          </a:p>
          <a:p>
            <a:pPr lvl="0"/>
            <a:r>
              <a:rPr lang="en-US" sz="1200" kern="1200" dirty="0">
                <a:solidFill>
                  <a:schemeClr val="tx1"/>
                </a:solidFill>
                <a:effectLst/>
                <a:latin typeface="+mn-lt"/>
                <a:ea typeface="+mn-ea"/>
                <a:cs typeface="+mn-cs"/>
              </a:rPr>
              <a:t>The Vietnamese government is allowing WELS to purchase land through the Vietnamese Fellowship Church in the capital city of Hanoi. This central location is ideal, as Hmong leaders travel from both the north and south to receive training.</a:t>
            </a: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27</a:t>
            </a:fld>
            <a:endParaRPr lang="en-US"/>
          </a:p>
        </p:txBody>
      </p:sp>
    </p:spTree>
    <p:extLst>
      <p:ext uri="{BB962C8B-B14F-4D97-AF65-F5344CB8AC3E}">
        <p14:creationId xmlns:p14="http://schemas.microsoft.com/office/powerpoint/2010/main" val="2224126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Building Construction:</a:t>
            </a:r>
          </a:p>
          <a:p>
            <a:pPr lvl="0"/>
            <a:r>
              <a:rPr lang="en-US" sz="1200" kern="1200" dirty="0">
                <a:solidFill>
                  <a:schemeClr val="tx1"/>
                </a:solidFill>
                <a:effectLst/>
                <a:latin typeface="+mn-lt"/>
                <a:ea typeface="+mn-ea"/>
                <a:cs typeface="+mn-cs"/>
              </a:rPr>
              <a:t>The current training being conducted is occurring in a chapel owned and operated by the Vietnamese Fellowship Church (pictured). By building a new facility specifically for the HFC, WELS would not need to compete for space with other VFC churches. The new campus would include a worship space, dormitories and kitchen facilities that can accommodate 60 students at a time, ministry offices for leaders of the HFC, and four other classrooms for training. </a:t>
            </a: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28</a:t>
            </a:fld>
            <a:endParaRPr lang="en-US"/>
          </a:p>
        </p:txBody>
      </p:sp>
    </p:spTree>
    <p:extLst>
      <p:ext uri="{BB962C8B-B14F-4D97-AF65-F5344CB8AC3E}">
        <p14:creationId xmlns:p14="http://schemas.microsoft.com/office/powerpoint/2010/main" val="2258356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Initial two years of operational costs: $1,000,000</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operational costs include $50,000 in one-time expenses needed to furnish the facility. Ongoing operational costs will include salaries for three resident WELS missionaries, five local leaders of the Hmong Fellowship Church who will be based in Hanoi, two translators, and six local administrative and facility support people. Other large ongoing expenses will be the living and travel costs for the hundreds of rural church leaders who will rotate through the training center on an annual basis, and the travel expenses incurred when top HFC leaders conduct regional seminars in the nine districts throughout Vietnam.</a:t>
            </a: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29</a:t>
            </a:fld>
            <a:endParaRPr lang="en-US"/>
          </a:p>
        </p:txBody>
      </p:sp>
    </p:spTree>
    <p:extLst>
      <p:ext uri="{BB962C8B-B14F-4D97-AF65-F5344CB8AC3E}">
        <p14:creationId xmlns:p14="http://schemas.microsoft.com/office/powerpoint/2010/main" val="201985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Rev. </a:t>
            </a:r>
            <a:r>
              <a:rPr lang="en-US" dirty="0" err="1"/>
              <a:t>Bounkeo</a:t>
            </a:r>
            <a:r>
              <a:rPr lang="en-US" dirty="0"/>
              <a:t> </a:t>
            </a:r>
            <a:r>
              <a:rPr lang="en-US" dirty="0" err="1"/>
              <a:t>Lor’s</a:t>
            </a:r>
            <a:r>
              <a:rPr lang="en-US" dirty="0"/>
              <a:t> installation as Hmong Asia ministry coordinator at Grace Hmong in May 2017. Lor is pictured center with the purple on his stole. Left of Pastor </a:t>
            </a:r>
            <a:r>
              <a:rPr lang="en-US" dirty="0" err="1"/>
              <a:t>Bounkeo</a:t>
            </a:r>
            <a:r>
              <a:rPr lang="en-US" dirty="0"/>
              <a:t> Lor is Pastor Daniel Lor, </a:t>
            </a:r>
            <a:r>
              <a:rPr lang="en-US" dirty="0" err="1"/>
              <a:t>Bounkeo’s</a:t>
            </a:r>
            <a:r>
              <a:rPr lang="en-US" dirty="0"/>
              <a:t> brother and current pastor at Trinity Hmong Lutheran Church in Manitowoc, WI. Pastor Daniel Lor presided </a:t>
            </a:r>
            <a:r>
              <a:rPr lang="en-US" dirty="0" err="1"/>
              <a:t>Bounkeo’s</a:t>
            </a:r>
            <a:r>
              <a:rPr lang="en-US" dirty="0"/>
              <a:t> installation service. </a:t>
            </a:r>
          </a:p>
          <a:p>
            <a:endParaRPr lang="en-US" dirty="0"/>
          </a:p>
          <a:p>
            <a:r>
              <a:rPr lang="en-US" dirty="0" err="1"/>
              <a:t>Bounkeo</a:t>
            </a:r>
            <a:r>
              <a:rPr lang="en-US" dirty="0"/>
              <a:t> Lor grew up in a refugee camp in Thailand with this family. They had little education, no chance to see the outside world, no freedom, and little food. But they did have a strong Christian family. Rev. </a:t>
            </a:r>
            <a:r>
              <a:rPr lang="en-US" dirty="0" err="1"/>
              <a:t>Lor’s</a:t>
            </a:r>
            <a:r>
              <a:rPr lang="en-US" dirty="0"/>
              <a:t> father was a pastor for more than 20 years in Thailand. </a:t>
            </a:r>
          </a:p>
          <a:p>
            <a:endParaRPr lang="en-US" dirty="0"/>
          </a:p>
          <a:p>
            <a:r>
              <a:rPr lang="en-US" dirty="0"/>
              <a:t>After realizing that many Hmong people were still in the hands of the devil, four Lor brothers (</a:t>
            </a:r>
            <a:r>
              <a:rPr lang="en-US" dirty="0" err="1"/>
              <a:t>Bounkeo</a:t>
            </a:r>
            <a:r>
              <a:rPr lang="en-US" dirty="0"/>
              <a:t>, Ger, </a:t>
            </a:r>
            <a:r>
              <a:rPr lang="en-US" dirty="0" err="1"/>
              <a:t>Dewid</a:t>
            </a:r>
            <a:r>
              <a:rPr lang="en-US" dirty="0"/>
              <a:t>, and Daniel) decided they wanted to study for ministry to bring the gospel to Hmong people around the world. The brothers each received a bachelor of theology degree from a Southern Baptist seminary in 2002, and shortly after began studying with the Pastoral Studies Institute (PSI) in 2004. All four graduated in May 2007. The four brothers were assigned to serve the following ministries: </a:t>
            </a:r>
          </a:p>
          <a:p>
            <a:endParaRPr lang="en-US" dirty="0"/>
          </a:p>
          <a:p>
            <a:pPr lvl="1"/>
            <a:r>
              <a:rPr lang="en-US" b="1" dirty="0" err="1"/>
              <a:t>Bounkeo</a:t>
            </a:r>
            <a:r>
              <a:rPr lang="en-US" b="1" dirty="0"/>
              <a:t>: </a:t>
            </a:r>
            <a:r>
              <a:rPr lang="en-US" sz="1200" b="0" i="0" kern="1200" dirty="0">
                <a:solidFill>
                  <a:schemeClr val="tx1"/>
                </a:solidFill>
                <a:effectLst/>
                <a:latin typeface="+mn-lt"/>
                <a:ea typeface="+mn-ea"/>
                <a:cs typeface="+mn-cs"/>
              </a:rPr>
              <a:t>Rock of Ages Lutheran Church – Kansas City, MO (later transitioned to lead pastor at Grace Hmong Lutheran Church in Kansas City, Kansas) </a:t>
            </a:r>
            <a:endParaRPr lang="en-US" b="1"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t>Daniel: </a:t>
            </a:r>
            <a:r>
              <a:rPr lang="en-US" sz="1200" b="0" i="0" kern="1200" dirty="0" err="1">
                <a:solidFill>
                  <a:schemeClr val="tx1"/>
                </a:solidFill>
                <a:effectLst/>
                <a:latin typeface="+mn-lt"/>
                <a:ea typeface="+mn-ea"/>
                <a:cs typeface="+mn-cs"/>
              </a:rPr>
              <a:t>LaCrosse</a:t>
            </a:r>
            <a:r>
              <a:rPr lang="en-US" sz="1200" b="0" i="0" kern="1200" dirty="0">
                <a:solidFill>
                  <a:schemeClr val="tx1"/>
                </a:solidFill>
                <a:effectLst/>
                <a:latin typeface="+mn-lt"/>
                <a:ea typeface="+mn-ea"/>
                <a:cs typeface="+mn-cs"/>
              </a:rPr>
              <a:t> WELS Hmong Ministry</a:t>
            </a:r>
            <a:endParaRPr lang="en-US" dirty="0"/>
          </a:p>
          <a:p>
            <a:pPr lvl="1"/>
            <a:r>
              <a:rPr lang="en-US" b="1" dirty="0" err="1"/>
              <a:t>Dewid</a:t>
            </a:r>
            <a:r>
              <a:rPr lang="en-US" b="1" dirty="0"/>
              <a:t>: </a:t>
            </a:r>
            <a:r>
              <a:rPr lang="en-US" b="0" dirty="0"/>
              <a:t>Hmong Missionary in Thailand</a:t>
            </a:r>
            <a:endParaRPr lang="en-US" b="1" dirty="0"/>
          </a:p>
          <a:p>
            <a:pPr lvl="1"/>
            <a:r>
              <a:rPr lang="en-US" b="1" dirty="0"/>
              <a:t>Ger: </a:t>
            </a:r>
            <a:r>
              <a:rPr lang="en-US" sz="1200" kern="1200" dirty="0">
                <a:solidFill>
                  <a:schemeClr val="tx1"/>
                </a:solidFill>
                <a:effectLst/>
                <a:latin typeface="+mn-lt"/>
                <a:ea typeface="+mn-ea"/>
                <a:cs typeface="+mn-cs"/>
              </a:rPr>
              <a:t>St Andrew Lutheran Church – Sacramento, CA </a:t>
            </a:r>
            <a:endParaRPr lang="en-US" b="1" dirty="0"/>
          </a:p>
          <a:p>
            <a:endParaRPr lang="en-US" i="0" dirty="0"/>
          </a:p>
          <a:p>
            <a:r>
              <a:rPr lang="en-US" i="0" dirty="0"/>
              <a:t>Today, Rev. </a:t>
            </a:r>
            <a:r>
              <a:rPr lang="en-US" i="0" dirty="0" err="1"/>
              <a:t>Bounkeo</a:t>
            </a:r>
            <a:r>
              <a:rPr lang="en-US" i="0" dirty="0"/>
              <a:t> Lor serves as Hmong Asia ministry coordinator for the WELS Global Hmong Committee. Daniel Lor took a call to serve Trinity Hmong Lutheran Church in Manitowoc, WI, and Ger Lor is now lead pastor at Grace Hmong Lutheran Churc</a:t>
            </a:r>
            <a:r>
              <a:rPr lang="en-US" i="1" dirty="0"/>
              <a:t>h</a:t>
            </a:r>
            <a:r>
              <a:rPr lang="en-US" i="0" dirty="0"/>
              <a:t> in Kansas City. </a:t>
            </a:r>
            <a:r>
              <a:rPr lang="en-US" i="0" dirty="0" err="1"/>
              <a:t>Dewid</a:t>
            </a:r>
            <a:r>
              <a:rPr lang="en-US" i="0" dirty="0"/>
              <a:t> Lor is currently living in Kansas City and translating training materials into Hmong through Multi-Language Publications (MLP) for the work in Vietnam. </a:t>
            </a:r>
          </a:p>
        </p:txBody>
      </p:sp>
      <p:sp>
        <p:nvSpPr>
          <p:cNvPr id="4" name="Slide Number Placeholder 3"/>
          <p:cNvSpPr>
            <a:spLocks noGrp="1"/>
          </p:cNvSpPr>
          <p:nvPr>
            <p:ph type="sldNum" sz="quarter" idx="5"/>
          </p:nvPr>
        </p:nvSpPr>
        <p:spPr/>
        <p:txBody>
          <a:bodyPr/>
          <a:lstStyle/>
          <a:p>
            <a:fld id="{0F72DD5C-3952-44AE-9070-4200756D61D4}" type="slidenum">
              <a:rPr lang="en-US" smtClean="0"/>
              <a:t>3</a:t>
            </a:fld>
            <a:endParaRPr lang="en-US"/>
          </a:p>
        </p:txBody>
      </p:sp>
    </p:spTree>
    <p:extLst>
      <p:ext uri="{BB962C8B-B14F-4D97-AF65-F5344CB8AC3E}">
        <p14:creationId xmlns:p14="http://schemas.microsoft.com/office/powerpoint/2010/main" val="4254751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b="0" dirty="0"/>
              <a:t>Two rural HFC pastors stand in front of their farm fields</a:t>
            </a:r>
            <a:endParaRPr lang="en-US" b="1" dirty="0"/>
          </a:p>
          <a:p>
            <a:endParaRPr lang="en-US" dirty="0"/>
          </a:p>
          <a:p>
            <a:r>
              <a:rPr lang="en-US" dirty="0"/>
              <a:t>This special offering will be taken December 2018 – June 2019. </a:t>
            </a:r>
            <a:r>
              <a:rPr lang="en-US" sz="1200" kern="1200" dirty="0">
                <a:solidFill>
                  <a:schemeClr val="tx1"/>
                </a:solidFill>
                <a:effectLst/>
                <a:latin typeface="+mn-lt"/>
                <a:ea typeface="+mn-ea"/>
                <a:cs typeface="+mn-cs"/>
              </a:rPr>
              <a:t>The goal of the “Grace—Hmong outreach in Vietnam” offering is to receive gifts totaling $2 million by June 30, 2019, to fund the land purchase, building construction, and the first two years of operational costs for a theological training facility in Hanoi, Vietnam.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Congregations may want to consider setting a goal for this special offering, which is envisioned to be in addition to their Congregation Mission Offerings (CMO):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Based on the WELS 2017 Statistical Report, if each congregation would set aside one percent of its annual offerings received for “Grace—Hmong outreach in Vietnam,” we would surpass the goal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$2 million goal is roughly 10 percent of the $21 million committed as CMO subscriptions. Therefore, a congregation might consider a goal of 10 percent of the amount they have committed to WELS for their CMO.</a:t>
            </a: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30</a:t>
            </a:fld>
            <a:endParaRPr lang="en-US"/>
          </a:p>
        </p:txBody>
      </p:sp>
    </p:spTree>
    <p:extLst>
      <p:ext uri="{BB962C8B-B14F-4D97-AF65-F5344CB8AC3E}">
        <p14:creationId xmlns:p14="http://schemas.microsoft.com/office/powerpoint/2010/main" val="2158463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Through the support and prayers of WELS members, WELS has surpassed its goal of receiving $2 million to support a theological education facility in Vietnam. This funding will pay for the land, building construction, and the first two years of operating expenses.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So far, land has already been purchased in Vietnam, and plans are being made for construction to begin on a new campus that will include a worship space, dormitories and kitchen facilities, ministry offices, and four classrooms. To date, more than 550 WELS congregations have given offerings to this campaign, and another 2,300 individuals and groups have offered special gifts or commitments.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For more information, visit </a:t>
            </a:r>
            <a:r>
              <a:rPr lang="en-US" dirty="0">
                <a:hlinkClick r:id="rId3"/>
              </a:rPr>
              <a:t>https://wels.net/funding-secured-for-theological-education-facility-in-vietnam/</a:t>
            </a:r>
            <a:r>
              <a:rPr lang="en-US" dirty="0"/>
              <a: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72DD5C-3952-44AE-9070-4200756D61D4}" type="slidenum">
              <a:rPr lang="en-US" smtClean="0"/>
              <a:t>31</a:t>
            </a:fld>
            <a:endParaRPr lang="en-US"/>
          </a:p>
        </p:txBody>
      </p:sp>
    </p:spTree>
    <p:extLst>
      <p:ext uri="{BB962C8B-B14F-4D97-AF65-F5344CB8AC3E}">
        <p14:creationId xmlns:p14="http://schemas.microsoft.com/office/powerpoint/2010/main" val="99680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is just the</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beginning. </a:t>
            </a:r>
            <a:r>
              <a:rPr lang="en-US" sz="1200" kern="1200" dirty="0">
                <a:solidFill>
                  <a:schemeClr val="tx1"/>
                </a:solidFill>
                <a:effectLst/>
                <a:latin typeface="+mn-lt"/>
                <a:ea typeface="+mn-ea"/>
                <a:cs typeface="+mn-cs"/>
              </a:rPr>
              <a:t>There are more than 120,000 members of the Hmong Fellowship Church in Vietnam and 2 million Hmong people throughout Southeast Asia. Imagine what the Holy Spirit can accomplish through the 2,800+ pastors and leaders who will be equipped to share the truth of God’s grace with their Hmong brothers and sisters. Rejoice with us as we watch the Holy Spirit change earthly lives and open the door to eternal life in Jesus for our Hmong brothers and sisters on the other side of the world</a:t>
            </a: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32</a:t>
            </a:fld>
            <a:endParaRPr lang="en-US"/>
          </a:p>
        </p:txBody>
      </p:sp>
    </p:spTree>
    <p:extLst>
      <p:ext uri="{BB962C8B-B14F-4D97-AF65-F5344CB8AC3E}">
        <p14:creationId xmlns:p14="http://schemas.microsoft.com/office/powerpoint/2010/main" val="1688274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Pastor </a:t>
            </a:r>
            <a:r>
              <a:rPr lang="en-US" sz="1200" b="1" dirty="0" err="1"/>
              <a:t>Tsavxwm</a:t>
            </a:r>
            <a:r>
              <a:rPr lang="en-US" sz="1200" b="1" dirty="0"/>
              <a:t> Ham’s full testimonial here: </a:t>
            </a:r>
            <a:r>
              <a:rPr lang="en-US" sz="1200" dirty="0"/>
              <a:t>https://wels.net/pastor-ham/</a:t>
            </a:r>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33</a:t>
            </a:fld>
            <a:endParaRPr lang="en-US"/>
          </a:p>
        </p:txBody>
      </p:sp>
    </p:spTree>
    <p:extLst>
      <p:ext uri="{BB962C8B-B14F-4D97-AF65-F5344CB8AC3E}">
        <p14:creationId xmlns:p14="http://schemas.microsoft.com/office/powerpoint/2010/main" val="2514294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Pastor </a:t>
            </a:r>
            <a:r>
              <a:rPr lang="en-US" dirty="0" err="1"/>
              <a:t>Vang</a:t>
            </a:r>
            <a:r>
              <a:rPr lang="en-US" dirty="0"/>
              <a:t> (pictured on the left) with Rev. </a:t>
            </a:r>
            <a:r>
              <a:rPr lang="en-US" dirty="0" err="1"/>
              <a:t>Bounkeo</a:t>
            </a:r>
            <a:r>
              <a:rPr lang="en-US" dirty="0"/>
              <a:t> Lor </a:t>
            </a:r>
          </a:p>
          <a:p>
            <a:endParaRPr lang="en-US" dirty="0"/>
          </a:p>
          <a:p>
            <a:r>
              <a:rPr lang="en-US" b="1" dirty="0"/>
              <a:t>Read Pastor </a:t>
            </a:r>
            <a:r>
              <a:rPr lang="en-US" b="1" dirty="0" err="1"/>
              <a:t>Vang’s</a:t>
            </a:r>
            <a:r>
              <a:rPr lang="en-US" b="1" dirty="0"/>
              <a:t> full testimonial here: </a:t>
            </a:r>
            <a:r>
              <a:rPr lang="en-US" dirty="0"/>
              <a:t>https://wels.net/pastor-vang/</a:t>
            </a:r>
          </a:p>
        </p:txBody>
      </p:sp>
      <p:sp>
        <p:nvSpPr>
          <p:cNvPr id="4" name="Slide Number Placeholder 3"/>
          <p:cNvSpPr>
            <a:spLocks noGrp="1"/>
          </p:cNvSpPr>
          <p:nvPr>
            <p:ph type="sldNum" sz="quarter" idx="5"/>
          </p:nvPr>
        </p:nvSpPr>
        <p:spPr/>
        <p:txBody>
          <a:bodyPr/>
          <a:lstStyle/>
          <a:p>
            <a:fld id="{0F72DD5C-3952-44AE-9070-4200756D61D4}" type="slidenum">
              <a:rPr lang="en-US" smtClean="0"/>
              <a:t>34</a:t>
            </a:fld>
            <a:endParaRPr lang="en-US"/>
          </a:p>
        </p:txBody>
      </p:sp>
    </p:spTree>
    <p:extLst>
      <p:ext uri="{BB962C8B-B14F-4D97-AF65-F5344CB8AC3E}">
        <p14:creationId xmlns:p14="http://schemas.microsoft.com/office/powerpoint/2010/main" val="3865168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Pastor Lau’s full testimonial here: https://wels.net/pastor-lau/ </a:t>
            </a:r>
          </a:p>
        </p:txBody>
      </p:sp>
      <p:sp>
        <p:nvSpPr>
          <p:cNvPr id="4" name="Slide Number Placeholder 3"/>
          <p:cNvSpPr>
            <a:spLocks noGrp="1"/>
          </p:cNvSpPr>
          <p:nvPr>
            <p:ph type="sldNum" sz="quarter" idx="5"/>
          </p:nvPr>
        </p:nvSpPr>
        <p:spPr/>
        <p:txBody>
          <a:bodyPr/>
          <a:lstStyle/>
          <a:p>
            <a:fld id="{0F72DD5C-3952-44AE-9070-4200756D61D4}" type="slidenum">
              <a:rPr lang="en-US" smtClean="0"/>
              <a:t>35</a:t>
            </a:fld>
            <a:endParaRPr lang="en-US"/>
          </a:p>
        </p:txBody>
      </p:sp>
    </p:spTree>
    <p:extLst>
      <p:ext uri="{BB962C8B-B14F-4D97-AF65-F5344CB8AC3E}">
        <p14:creationId xmlns:p14="http://schemas.microsoft.com/office/powerpoint/2010/main" val="2469344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Pastor </a:t>
            </a:r>
            <a:r>
              <a:rPr lang="en-US" dirty="0" err="1"/>
              <a:t>Vang</a:t>
            </a:r>
            <a:r>
              <a:rPr lang="en-US" dirty="0"/>
              <a:t> (pictured on the left) with Rev. </a:t>
            </a:r>
            <a:r>
              <a:rPr lang="en-US" dirty="0" err="1"/>
              <a:t>Bounkeo</a:t>
            </a:r>
            <a:r>
              <a:rPr lang="en-US" dirty="0"/>
              <a:t> Lor </a:t>
            </a:r>
          </a:p>
          <a:p>
            <a:endParaRPr lang="en-US" dirty="0"/>
          </a:p>
          <a:p>
            <a:r>
              <a:rPr lang="en-US" b="1" dirty="0"/>
              <a:t>Read Pastor Fang’s full testimonial here: </a:t>
            </a:r>
            <a:r>
              <a:rPr lang="en-US" dirty="0"/>
              <a:t>https://wels.net/pastor-vang/</a:t>
            </a:r>
          </a:p>
        </p:txBody>
      </p:sp>
      <p:sp>
        <p:nvSpPr>
          <p:cNvPr id="4" name="Slide Number Placeholder 3"/>
          <p:cNvSpPr>
            <a:spLocks noGrp="1"/>
          </p:cNvSpPr>
          <p:nvPr>
            <p:ph type="sldNum" sz="quarter" idx="5"/>
          </p:nvPr>
        </p:nvSpPr>
        <p:spPr/>
        <p:txBody>
          <a:bodyPr/>
          <a:lstStyle/>
          <a:p>
            <a:fld id="{0F72DD5C-3952-44AE-9070-4200756D61D4}" type="slidenum">
              <a:rPr lang="en-US" smtClean="0"/>
              <a:t>36</a:t>
            </a:fld>
            <a:endParaRPr lang="en-US"/>
          </a:p>
        </p:txBody>
      </p:sp>
    </p:spTree>
    <p:extLst>
      <p:ext uri="{BB962C8B-B14F-4D97-AF65-F5344CB8AC3E}">
        <p14:creationId xmlns:p14="http://schemas.microsoft.com/office/powerpoint/2010/main" val="3545234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WELS member’s support will assist us as WELS’ shares the message of grace with even more Hmong people in Vietnam and the surrounding countries. Join us as we watch the Holy Spirit change earthly lives and open the door to eternal life for our Hmong brothers and sisters on the other side of the world.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Thank you for your prayers, gifts, and ongoing support through congregational mission offerings! </a:t>
            </a: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37</a:t>
            </a:fld>
            <a:endParaRPr lang="en-US"/>
          </a:p>
        </p:txBody>
      </p:sp>
    </p:spTree>
    <p:extLst>
      <p:ext uri="{BB962C8B-B14F-4D97-AF65-F5344CB8AC3E}">
        <p14:creationId xmlns:p14="http://schemas.microsoft.com/office/powerpoint/2010/main" val="3709114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38</a:t>
            </a:fld>
            <a:endParaRPr lang="en-US"/>
          </a:p>
        </p:txBody>
      </p:sp>
    </p:spTree>
    <p:extLst>
      <p:ext uri="{BB962C8B-B14F-4D97-AF65-F5344CB8AC3E}">
        <p14:creationId xmlns:p14="http://schemas.microsoft.com/office/powerpoint/2010/main" val="1788595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72DD5C-3952-44AE-9070-4200756D61D4}" type="slidenum">
              <a:rPr lang="en-US" smtClean="0"/>
              <a:t>39</a:t>
            </a:fld>
            <a:endParaRPr lang="en-US"/>
          </a:p>
        </p:txBody>
      </p:sp>
    </p:spTree>
    <p:extLst>
      <p:ext uri="{BB962C8B-B14F-4D97-AF65-F5344CB8AC3E}">
        <p14:creationId xmlns:p14="http://schemas.microsoft.com/office/powerpoint/2010/main" val="34691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clear proclamation of law and gospel and the message of pure grace through Jesus Christ was something he had never heard before . . . and he wanted to learn more. That same year, Zang Lou invited Lor to come to Vietnam to train the HFC in the truth of the gospel. </a:t>
            </a:r>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4</a:t>
            </a:fld>
            <a:endParaRPr lang="en-US"/>
          </a:p>
        </p:txBody>
      </p:sp>
    </p:spTree>
    <p:extLst>
      <p:ext uri="{BB962C8B-B14F-4D97-AF65-F5344CB8AC3E}">
        <p14:creationId xmlns:p14="http://schemas.microsoft.com/office/powerpoint/2010/main" val="159964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HFC members after attending church in a rural part of Vietnam</a:t>
            </a:r>
          </a:p>
        </p:txBody>
      </p:sp>
    </p:spTree>
    <p:extLst>
      <p:ext uri="{BB962C8B-B14F-4D97-AF65-F5344CB8AC3E}">
        <p14:creationId xmlns:p14="http://schemas.microsoft.com/office/powerpoint/2010/main" val="222253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Pictured: </a:t>
            </a:r>
            <a:r>
              <a:rPr lang="en-US" dirty="0"/>
              <a:t>A typical rice field in Vietnam</a:t>
            </a:r>
          </a:p>
        </p:txBody>
      </p:sp>
      <p:sp>
        <p:nvSpPr>
          <p:cNvPr id="4" name="Slide Number Placeholder 3"/>
          <p:cNvSpPr>
            <a:spLocks noGrp="1"/>
          </p:cNvSpPr>
          <p:nvPr>
            <p:ph type="sldNum" sz="quarter" idx="5"/>
          </p:nvPr>
        </p:nvSpPr>
        <p:spPr/>
        <p:txBody>
          <a:bodyPr/>
          <a:lstStyle/>
          <a:p>
            <a:fld id="{0F72DD5C-3952-44AE-9070-4200756D61D4}" type="slidenum">
              <a:rPr lang="en-US" smtClean="0"/>
              <a:t>6</a:t>
            </a:fld>
            <a:endParaRPr lang="en-US"/>
          </a:p>
        </p:txBody>
      </p:sp>
    </p:spTree>
    <p:extLst>
      <p:ext uri="{BB962C8B-B14F-4D97-AF65-F5344CB8AC3E}">
        <p14:creationId xmlns:p14="http://schemas.microsoft.com/office/powerpoint/2010/main" val="402142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the current chairman of the HFC requested training from the Christian Mission Alliance (CMA) church when he first became a Christian, he was turned down. They handed out a few Bibles and then sent them home.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Vietnamese churches, Korean missionaries, and even Hmong pastors who came from the United States provided training, but each of these groups and individuals came and did the training based on what they wanted to accomplish. All the HFC learned were rules to follow, good works that must be done, and how to live good lives to please God. They would go to training from these churches, but among the HFC there was no stability, no peace, and no gospel. They had no unity among the churches because they all interpreted the Bible based on their own ideas or the various things they had learned.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F72DD5C-3952-44AE-9070-4200756D61D4}" type="slidenum">
              <a:rPr lang="en-US" smtClean="0"/>
              <a:t>7</a:t>
            </a:fld>
            <a:endParaRPr lang="en-US"/>
          </a:p>
        </p:txBody>
      </p:sp>
    </p:spTree>
    <p:extLst>
      <p:ext uri="{BB962C8B-B14F-4D97-AF65-F5344CB8AC3E}">
        <p14:creationId xmlns:p14="http://schemas.microsoft.com/office/powerpoint/2010/main" val="200231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WELS began providing training, a few pastors that served in leadership roles within the HFC had received six weeks of theological education from the Vietnamese Fellowship Church (VFC), one of the official Christian church body recognized by the Vietnamese government. Many of the other leaders and all rural pastors had only received one or two </a:t>
            </a:r>
            <a:r>
              <a:rPr lang="en-US" sz="1200" i="1" kern="1200" dirty="0">
                <a:solidFill>
                  <a:schemeClr val="tx1"/>
                </a:solidFill>
                <a:effectLst/>
                <a:latin typeface="+mn-lt"/>
                <a:ea typeface="+mn-ea"/>
                <a:cs typeface="+mn-cs"/>
              </a:rPr>
              <a:t>days</a:t>
            </a:r>
            <a:r>
              <a:rPr lang="en-US" sz="1200" kern="1200" dirty="0">
                <a:solidFill>
                  <a:schemeClr val="tx1"/>
                </a:solidFill>
                <a:effectLst/>
                <a:latin typeface="+mn-lt"/>
                <a:ea typeface="+mn-ea"/>
                <a:cs typeface="+mn-cs"/>
              </a:rPr>
              <a:t> of training.</a:t>
            </a:r>
          </a:p>
        </p:txBody>
      </p:sp>
      <p:sp>
        <p:nvSpPr>
          <p:cNvPr id="4" name="Slide Number Placeholder 3"/>
          <p:cNvSpPr>
            <a:spLocks noGrp="1"/>
          </p:cNvSpPr>
          <p:nvPr>
            <p:ph type="sldNum" sz="quarter" idx="5"/>
          </p:nvPr>
        </p:nvSpPr>
        <p:spPr/>
        <p:txBody>
          <a:bodyPr/>
          <a:lstStyle/>
          <a:p>
            <a:fld id="{0F72DD5C-3952-44AE-9070-4200756D61D4}" type="slidenum">
              <a:rPr lang="en-US" smtClean="0"/>
              <a:t>8</a:t>
            </a:fld>
            <a:endParaRPr lang="en-US"/>
          </a:p>
        </p:txBody>
      </p:sp>
    </p:spTree>
    <p:extLst>
      <p:ext uri="{BB962C8B-B14F-4D97-AF65-F5344CB8AC3E}">
        <p14:creationId xmlns:p14="http://schemas.microsoft.com/office/powerpoint/2010/main" val="3094775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2012</a:t>
            </a:r>
            <a:r>
              <a:rPr lang="en-US" sz="1200" kern="1200" dirty="0">
                <a:solidFill>
                  <a:schemeClr val="tx1"/>
                </a:solidFill>
                <a:effectLst/>
                <a:latin typeface="+mn-lt"/>
                <a:ea typeface="+mn-ea"/>
                <a:cs typeface="+mn-cs"/>
              </a:rPr>
              <a:t>: Lor makes the first of his training trips to Hanoi. </a:t>
            </a:r>
          </a:p>
          <a:p>
            <a:pPr lvl="0"/>
            <a:r>
              <a:rPr lang="en-US" sz="1200" b="1" kern="1200" dirty="0">
                <a:solidFill>
                  <a:schemeClr val="tx1"/>
                </a:solidFill>
                <a:effectLst/>
                <a:latin typeface="+mn-lt"/>
                <a:ea typeface="+mn-ea"/>
                <a:cs typeface="+mn-cs"/>
              </a:rPr>
              <a:t>2014: </a:t>
            </a:r>
            <a:r>
              <a:rPr lang="en-US" sz="1200" kern="1200" dirty="0">
                <a:solidFill>
                  <a:schemeClr val="tx1"/>
                </a:solidFill>
                <a:effectLst/>
                <a:latin typeface="+mn-lt"/>
                <a:ea typeface="+mn-ea"/>
                <a:cs typeface="+mn-cs"/>
              </a:rPr>
              <a:t>Lor is accompanied by an Anglo pastor on a training visit to Vietnam. The HFC leaders draft a letter to WELS leadership asking for additional training. </a:t>
            </a:r>
          </a:p>
          <a:p>
            <a:pPr lvl="0"/>
            <a:r>
              <a:rPr lang="en-US" sz="1200" b="1" kern="1200" dirty="0">
                <a:solidFill>
                  <a:schemeClr val="tx1"/>
                </a:solidFill>
                <a:effectLst/>
                <a:latin typeface="+mn-lt"/>
                <a:ea typeface="+mn-ea"/>
                <a:cs typeface="+mn-cs"/>
              </a:rPr>
              <a:t>2015: </a:t>
            </a:r>
            <a:r>
              <a:rPr lang="en-US" sz="1200" kern="1200" dirty="0">
                <a:solidFill>
                  <a:schemeClr val="tx1"/>
                </a:solidFill>
                <a:effectLst/>
                <a:latin typeface="+mn-lt"/>
                <a:ea typeface="+mn-ea"/>
                <a:cs typeface="+mn-cs"/>
              </a:rPr>
              <a:t>WELS Missions begins full financial support of the Hmong outreach effort in Vietnam.</a:t>
            </a:r>
          </a:p>
          <a:p>
            <a:endParaRPr lang="en-US" b="1" dirty="0"/>
          </a:p>
        </p:txBody>
      </p:sp>
    </p:spTree>
    <p:extLst>
      <p:ext uri="{BB962C8B-B14F-4D97-AF65-F5344CB8AC3E}">
        <p14:creationId xmlns:p14="http://schemas.microsoft.com/office/powerpoint/2010/main" val="245580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1/6/2020</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160017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65527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56103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4412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620337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870406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30623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76642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308055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98822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9642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1/6/2020</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289958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1/6/2020</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61718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FF95-E7F2-7843-B9A9-9AA7FC932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6D2CC1-7758-3845-9138-1A9241B733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5B0A9-B271-3243-A245-1A366F9F5048}"/>
              </a:ext>
            </a:extLst>
          </p:cNvPr>
          <p:cNvSpPr>
            <a:spLocks noGrp="1"/>
          </p:cNvSpPr>
          <p:nvPr>
            <p:ph type="dt" sz="half" idx="10"/>
          </p:nvPr>
        </p:nvSpPr>
        <p:spPr/>
        <p:txBody>
          <a:bodyPr/>
          <a:lstStyle/>
          <a:p>
            <a:fld id="{A243C0F5-9EC1-8B46-8BCF-F0FFCC7DB864}" type="datetimeFigureOut">
              <a:rPr lang="en-US" smtClean="0"/>
              <a:t>1/6/2020</a:t>
            </a:fld>
            <a:endParaRPr lang="en-US"/>
          </a:p>
        </p:txBody>
      </p:sp>
      <p:sp>
        <p:nvSpPr>
          <p:cNvPr id="5" name="Footer Placeholder 4">
            <a:extLst>
              <a:ext uri="{FF2B5EF4-FFF2-40B4-BE49-F238E27FC236}">
                <a16:creationId xmlns:a16="http://schemas.microsoft.com/office/drawing/2014/main" id="{B98342D0-BF4A-5D42-BD4D-05010B4AA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1E59F-DD4B-C049-87EB-EBE5AAF74EDC}"/>
              </a:ext>
            </a:extLst>
          </p:cNvPr>
          <p:cNvSpPr>
            <a:spLocks noGrp="1"/>
          </p:cNvSpPr>
          <p:nvPr>
            <p:ph type="sldNum" sz="quarter" idx="12"/>
          </p:nvPr>
        </p:nvSpPr>
        <p:spPr/>
        <p:txBody>
          <a:bodyPr/>
          <a:lstStyle/>
          <a:p>
            <a:fld id="{8E5246E1-8555-7249-B3CA-45A988606873}" type="slidenum">
              <a:rPr lang="en-US" smtClean="0"/>
              <a:t>‹#›</a:t>
            </a:fld>
            <a:endParaRPr lang="en-US"/>
          </a:p>
        </p:txBody>
      </p:sp>
    </p:spTree>
    <p:extLst>
      <p:ext uri="{BB962C8B-B14F-4D97-AF65-F5344CB8AC3E}">
        <p14:creationId xmlns:p14="http://schemas.microsoft.com/office/powerpoint/2010/main" val="4154763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1966-C1DD-F548-8A1E-035BAAE7B0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7D43CD-27F0-A24D-96F4-2C2525244C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51CDE9-9104-ED49-9A71-94789D219F40}"/>
              </a:ext>
            </a:extLst>
          </p:cNvPr>
          <p:cNvSpPr>
            <a:spLocks noGrp="1"/>
          </p:cNvSpPr>
          <p:nvPr>
            <p:ph type="dt" sz="half" idx="10"/>
          </p:nvPr>
        </p:nvSpPr>
        <p:spPr/>
        <p:txBody>
          <a:bodyPr/>
          <a:lstStyle/>
          <a:p>
            <a:fld id="{A243C0F5-9EC1-8B46-8BCF-F0FFCC7DB864}" type="datetimeFigureOut">
              <a:rPr lang="en-US" smtClean="0"/>
              <a:t>1/6/2020</a:t>
            </a:fld>
            <a:endParaRPr lang="en-US"/>
          </a:p>
        </p:txBody>
      </p:sp>
      <p:sp>
        <p:nvSpPr>
          <p:cNvPr id="5" name="Footer Placeholder 4">
            <a:extLst>
              <a:ext uri="{FF2B5EF4-FFF2-40B4-BE49-F238E27FC236}">
                <a16:creationId xmlns:a16="http://schemas.microsoft.com/office/drawing/2014/main" id="{5CACC2AA-CF11-5843-99B9-5C23DBC49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E6E9F-F8A7-3E45-BA02-F80D722AEFFE}"/>
              </a:ext>
            </a:extLst>
          </p:cNvPr>
          <p:cNvSpPr>
            <a:spLocks noGrp="1"/>
          </p:cNvSpPr>
          <p:nvPr>
            <p:ph type="sldNum" sz="quarter" idx="12"/>
          </p:nvPr>
        </p:nvSpPr>
        <p:spPr/>
        <p:txBody>
          <a:bodyPr/>
          <a:lstStyle/>
          <a:p>
            <a:fld id="{8E5246E1-8555-7249-B3CA-45A988606873}" type="slidenum">
              <a:rPr lang="en-US" smtClean="0"/>
              <a:t>‹#›</a:t>
            </a:fld>
            <a:endParaRPr lang="en-US"/>
          </a:p>
        </p:txBody>
      </p:sp>
    </p:spTree>
    <p:extLst>
      <p:ext uri="{BB962C8B-B14F-4D97-AF65-F5344CB8AC3E}">
        <p14:creationId xmlns:p14="http://schemas.microsoft.com/office/powerpoint/2010/main" val="2090311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8971-2D37-1A4D-B392-AABFA82AE7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224F67-115C-8745-8FE3-E33535F9EED3}"/>
              </a:ext>
            </a:extLst>
          </p:cNvPr>
          <p:cNvSpPr>
            <a:spLocks noGrp="1"/>
          </p:cNvSpPr>
          <p:nvPr>
            <p:ph type="dt" sz="half" idx="10"/>
          </p:nvPr>
        </p:nvSpPr>
        <p:spPr/>
        <p:txBody>
          <a:bodyPr/>
          <a:lstStyle/>
          <a:p>
            <a:fld id="{A243C0F5-9EC1-8B46-8BCF-F0FFCC7DB864}" type="datetimeFigureOut">
              <a:rPr lang="en-US" smtClean="0"/>
              <a:t>1/6/2020</a:t>
            </a:fld>
            <a:endParaRPr lang="en-US"/>
          </a:p>
        </p:txBody>
      </p:sp>
      <p:sp>
        <p:nvSpPr>
          <p:cNvPr id="4" name="Footer Placeholder 3">
            <a:extLst>
              <a:ext uri="{FF2B5EF4-FFF2-40B4-BE49-F238E27FC236}">
                <a16:creationId xmlns:a16="http://schemas.microsoft.com/office/drawing/2014/main" id="{0D70FE0D-8BE8-1C4C-8537-138BBA35DE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367DEA-A95F-DA47-BF2E-7F4CE803C715}"/>
              </a:ext>
            </a:extLst>
          </p:cNvPr>
          <p:cNvSpPr>
            <a:spLocks noGrp="1"/>
          </p:cNvSpPr>
          <p:nvPr>
            <p:ph type="sldNum" sz="quarter" idx="12"/>
          </p:nvPr>
        </p:nvSpPr>
        <p:spPr/>
        <p:txBody>
          <a:bodyPr/>
          <a:lstStyle/>
          <a:p>
            <a:fld id="{8E5246E1-8555-7249-B3CA-45A988606873}" type="slidenum">
              <a:rPr lang="en-US" smtClean="0"/>
              <a:t>‹#›</a:t>
            </a:fld>
            <a:endParaRPr lang="en-US"/>
          </a:p>
        </p:txBody>
      </p:sp>
    </p:spTree>
    <p:extLst>
      <p:ext uri="{BB962C8B-B14F-4D97-AF65-F5344CB8AC3E}">
        <p14:creationId xmlns:p14="http://schemas.microsoft.com/office/powerpoint/2010/main" val="2712891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200B8-7AF5-1E43-AE86-DF03E027A33B}"/>
              </a:ext>
            </a:extLst>
          </p:cNvPr>
          <p:cNvSpPr>
            <a:spLocks noGrp="1"/>
          </p:cNvSpPr>
          <p:nvPr>
            <p:ph type="dt" sz="half" idx="10"/>
          </p:nvPr>
        </p:nvSpPr>
        <p:spPr/>
        <p:txBody>
          <a:bodyPr/>
          <a:lstStyle/>
          <a:p>
            <a:fld id="{A243C0F5-9EC1-8B46-8BCF-F0FFCC7DB864}" type="datetimeFigureOut">
              <a:rPr lang="en-US" smtClean="0"/>
              <a:t>1/6/2020</a:t>
            </a:fld>
            <a:endParaRPr lang="en-US"/>
          </a:p>
        </p:txBody>
      </p:sp>
      <p:sp>
        <p:nvSpPr>
          <p:cNvPr id="3" name="Footer Placeholder 2">
            <a:extLst>
              <a:ext uri="{FF2B5EF4-FFF2-40B4-BE49-F238E27FC236}">
                <a16:creationId xmlns:a16="http://schemas.microsoft.com/office/drawing/2014/main" id="{1F816EA1-B0C5-5E42-88CF-AD63B58F10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3AE6D-E9A1-8043-B11D-B17FA89F0CCE}"/>
              </a:ext>
            </a:extLst>
          </p:cNvPr>
          <p:cNvSpPr>
            <a:spLocks noGrp="1"/>
          </p:cNvSpPr>
          <p:nvPr>
            <p:ph type="sldNum" sz="quarter" idx="12"/>
          </p:nvPr>
        </p:nvSpPr>
        <p:spPr/>
        <p:txBody>
          <a:bodyPr/>
          <a:lstStyle/>
          <a:p>
            <a:fld id="{8E5246E1-8555-7249-B3CA-45A988606873}" type="slidenum">
              <a:rPr lang="en-US" smtClean="0"/>
              <a:t>‹#›</a:t>
            </a:fld>
            <a:endParaRPr lang="en-US"/>
          </a:p>
        </p:txBody>
      </p:sp>
    </p:spTree>
    <p:extLst>
      <p:ext uri="{BB962C8B-B14F-4D97-AF65-F5344CB8AC3E}">
        <p14:creationId xmlns:p14="http://schemas.microsoft.com/office/powerpoint/2010/main" val="664044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83BE-2DBD-DB41-97BB-D92CB88DAE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E7F2E-6176-D649-8CF7-7C7E4E2EA8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1BB20-BE64-6B42-8D5B-B46ADB72AE61}"/>
              </a:ext>
            </a:extLst>
          </p:cNvPr>
          <p:cNvSpPr>
            <a:spLocks noGrp="1"/>
          </p:cNvSpPr>
          <p:nvPr>
            <p:ph type="dt" sz="half" idx="10"/>
          </p:nvPr>
        </p:nvSpPr>
        <p:spPr/>
        <p:txBody>
          <a:bodyPr/>
          <a:lstStyle/>
          <a:p>
            <a:fld id="{A243C0F5-9EC1-8B46-8BCF-F0FFCC7DB864}" type="datetimeFigureOut">
              <a:rPr lang="en-US" smtClean="0"/>
              <a:t>1/6/2020</a:t>
            </a:fld>
            <a:endParaRPr lang="en-US"/>
          </a:p>
        </p:txBody>
      </p:sp>
      <p:sp>
        <p:nvSpPr>
          <p:cNvPr id="5" name="Footer Placeholder 4">
            <a:extLst>
              <a:ext uri="{FF2B5EF4-FFF2-40B4-BE49-F238E27FC236}">
                <a16:creationId xmlns:a16="http://schemas.microsoft.com/office/drawing/2014/main" id="{00D12891-E3EF-9A45-A80B-714F6E871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0C9E2-41E1-0C44-9EF6-5152C6E08384}"/>
              </a:ext>
            </a:extLst>
          </p:cNvPr>
          <p:cNvSpPr>
            <a:spLocks noGrp="1"/>
          </p:cNvSpPr>
          <p:nvPr>
            <p:ph type="sldNum" sz="quarter" idx="12"/>
          </p:nvPr>
        </p:nvSpPr>
        <p:spPr/>
        <p:txBody>
          <a:bodyPr/>
          <a:lstStyle/>
          <a:p>
            <a:fld id="{8E5246E1-8555-7249-B3CA-45A988606873}" type="slidenum">
              <a:rPr lang="en-US" smtClean="0"/>
              <a:t>‹#›</a:t>
            </a:fld>
            <a:endParaRPr lang="en-US"/>
          </a:p>
        </p:txBody>
      </p:sp>
    </p:spTree>
    <p:extLst>
      <p:ext uri="{BB962C8B-B14F-4D97-AF65-F5344CB8AC3E}">
        <p14:creationId xmlns:p14="http://schemas.microsoft.com/office/powerpoint/2010/main" val="1522838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1/6/2020</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41380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1/6/2020</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8451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030-055A-5B4A-92BF-ED7504F4C9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371086-6A70-A74E-8F12-93A48A0929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047E7-DC00-2E40-8BFF-B7848D3CF929}"/>
              </a:ext>
            </a:extLst>
          </p:cNvPr>
          <p:cNvSpPr>
            <a:spLocks noGrp="1"/>
          </p:cNvSpPr>
          <p:nvPr>
            <p:ph type="dt" sz="half" idx="10"/>
          </p:nvPr>
        </p:nvSpPr>
        <p:spPr/>
        <p:txBody>
          <a:bodyPr/>
          <a:lstStyle/>
          <a:p>
            <a:fld id="{88301C73-0A03-D449-AF53-312D42210897}" type="datetimeFigureOut">
              <a:rPr lang="en-US" smtClean="0"/>
              <a:t>1/6/2020</a:t>
            </a:fld>
            <a:endParaRPr lang="en-US"/>
          </a:p>
        </p:txBody>
      </p:sp>
      <p:sp>
        <p:nvSpPr>
          <p:cNvPr id="5" name="Footer Placeholder 4">
            <a:extLst>
              <a:ext uri="{FF2B5EF4-FFF2-40B4-BE49-F238E27FC236}">
                <a16:creationId xmlns:a16="http://schemas.microsoft.com/office/drawing/2014/main" id="{A61BDA13-3D3C-5246-891A-3C5E07658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359AC-040F-BF47-B354-8E9FA034A85E}"/>
              </a:ext>
            </a:extLst>
          </p:cNvPr>
          <p:cNvSpPr>
            <a:spLocks noGrp="1"/>
          </p:cNvSpPr>
          <p:nvPr>
            <p:ph type="sldNum" sz="quarter" idx="12"/>
          </p:nvPr>
        </p:nvSpPr>
        <p:spPr/>
        <p:txBody>
          <a:bodyPr/>
          <a:lstStyle/>
          <a:p>
            <a:fld id="{7505506F-16BA-6344-B022-66BB8301C816}" type="slidenum">
              <a:rPr lang="en-US" smtClean="0"/>
              <a:t>‹#›</a:t>
            </a:fld>
            <a:endParaRPr lang="en-US"/>
          </a:p>
        </p:txBody>
      </p:sp>
    </p:spTree>
    <p:extLst>
      <p:ext uri="{BB962C8B-B14F-4D97-AF65-F5344CB8AC3E}">
        <p14:creationId xmlns:p14="http://schemas.microsoft.com/office/powerpoint/2010/main" val="40116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95332-5A1D-C24F-845D-1637A315D9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1A31C-7608-BA4D-AA66-7886FD4CFE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7FCC32-58DF-8D4F-B403-CE091E95EA51}"/>
              </a:ext>
            </a:extLst>
          </p:cNvPr>
          <p:cNvSpPr>
            <a:spLocks noGrp="1"/>
          </p:cNvSpPr>
          <p:nvPr>
            <p:ph type="dt" sz="half" idx="10"/>
          </p:nvPr>
        </p:nvSpPr>
        <p:spPr/>
        <p:txBody>
          <a:bodyPr/>
          <a:lstStyle/>
          <a:p>
            <a:fld id="{88301C73-0A03-D449-AF53-312D42210897}" type="datetimeFigureOut">
              <a:rPr lang="en-US" smtClean="0"/>
              <a:t>1/6/2020</a:t>
            </a:fld>
            <a:endParaRPr lang="en-US"/>
          </a:p>
        </p:txBody>
      </p:sp>
      <p:sp>
        <p:nvSpPr>
          <p:cNvPr id="5" name="Footer Placeholder 4">
            <a:extLst>
              <a:ext uri="{FF2B5EF4-FFF2-40B4-BE49-F238E27FC236}">
                <a16:creationId xmlns:a16="http://schemas.microsoft.com/office/drawing/2014/main" id="{FE95D220-E29F-EA47-B135-152737A80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92AC0-01F3-224F-8DB4-5BC209DF75A1}"/>
              </a:ext>
            </a:extLst>
          </p:cNvPr>
          <p:cNvSpPr>
            <a:spLocks noGrp="1"/>
          </p:cNvSpPr>
          <p:nvPr>
            <p:ph type="sldNum" sz="quarter" idx="12"/>
          </p:nvPr>
        </p:nvSpPr>
        <p:spPr/>
        <p:txBody>
          <a:bodyPr/>
          <a:lstStyle/>
          <a:p>
            <a:fld id="{7505506F-16BA-6344-B022-66BB8301C816}" type="slidenum">
              <a:rPr lang="en-US" smtClean="0"/>
              <a:t>‹#›</a:t>
            </a:fld>
            <a:endParaRPr lang="en-US"/>
          </a:p>
        </p:txBody>
      </p:sp>
    </p:spTree>
    <p:extLst>
      <p:ext uri="{BB962C8B-B14F-4D97-AF65-F5344CB8AC3E}">
        <p14:creationId xmlns:p14="http://schemas.microsoft.com/office/powerpoint/2010/main" val="350201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97FE-8576-AE4F-8A36-845808CA01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0C0A1C-37CF-494C-A2F9-C950A705850B}"/>
              </a:ext>
            </a:extLst>
          </p:cNvPr>
          <p:cNvSpPr>
            <a:spLocks noGrp="1"/>
          </p:cNvSpPr>
          <p:nvPr>
            <p:ph type="dt" sz="half" idx="10"/>
          </p:nvPr>
        </p:nvSpPr>
        <p:spPr/>
        <p:txBody>
          <a:bodyPr/>
          <a:lstStyle/>
          <a:p>
            <a:fld id="{88301C73-0A03-D449-AF53-312D42210897}" type="datetimeFigureOut">
              <a:rPr lang="en-US" smtClean="0"/>
              <a:t>1/6/2020</a:t>
            </a:fld>
            <a:endParaRPr lang="en-US"/>
          </a:p>
        </p:txBody>
      </p:sp>
      <p:sp>
        <p:nvSpPr>
          <p:cNvPr id="4" name="Footer Placeholder 3">
            <a:extLst>
              <a:ext uri="{FF2B5EF4-FFF2-40B4-BE49-F238E27FC236}">
                <a16:creationId xmlns:a16="http://schemas.microsoft.com/office/drawing/2014/main" id="{7BA177E0-306E-6843-9B2A-AACFD59F75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0AAA9-8082-734A-92D9-DE153BDDFF90}"/>
              </a:ext>
            </a:extLst>
          </p:cNvPr>
          <p:cNvSpPr>
            <a:spLocks noGrp="1"/>
          </p:cNvSpPr>
          <p:nvPr>
            <p:ph type="sldNum" sz="quarter" idx="12"/>
          </p:nvPr>
        </p:nvSpPr>
        <p:spPr/>
        <p:txBody>
          <a:bodyPr/>
          <a:lstStyle/>
          <a:p>
            <a:fld id="{7505506F-16BA-6344-B022-66BB8301C816}" type="slidenum">
              <a:rPr lang="en-US" smtClean="0"/>
              <a:t>‹#›</a:t>
            </a:fld>
            <a:endParaRPr lang="en-US"/>
          </a:p>
        </p:txBody>
      </p:sp>
    </p:spTree>
    <p:extLst>
      <p:ext uri="{BB962C8B-B14F-4D97-AF65-F5344CB8AC3E}">
        <p14:creationId xmlns:p14="http://schemas.microsoft.com/office/powerpoint/2010/main" val="354370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14B4B-44E6-7F4D-AB8B-677066C9C9F8}"/>
              </a:ext>
            </a:extLst>
          </p:cNvPr>
          <p:cNvSpPr>
            <a:spLocks noGrp="1"/>
          </p:cNvSpPr>
          <p:nvPr>
            <p:ph type="dt" sz="half" idx="10"/>
          </p:nvPr>
        </p:nvSpPr>
        <p:spPr/>
        <p:txBody>
          <a:bodyPr/>
          <a:lstStyle/>
          <a:p>
            <a:fld id="{88301C73-0A03-D449-AF53-312D42210897}" type="datetimeFigureOut">
              <a:rPr lang="en-US" smtClean="0"/>
              <a:t>1/6/2020</a:t>
            </a:fld>
            <a:endParaRPr lang="en-US"/>
          </a:p>
        </p:txBody>
      </p:sp>
      <p:sp>
        <p:nvSpPr>
          <p:cNvPr id="3" name="Footer Placeholder 2">
            <a:extLst>
              <a:ext uri="{FF2B5EF4-FFF2-40B4-BE49-F238E27FC236}">
                <a16:creationId xmlns:a16="http://schemas.microsoft.com/office/drawing/2014/main" id="{E2893AEE-D997-B94A-B90D-1242415350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6A1DE8-FED1-8A45-BEE4-563DF4289BC0}"/>
              </a:ext>
            </a:extLst>
          </p:cNvPr>
          <p:cNvSpPr>
            <a:spLocks noGrp="1"/>
          </p:cNvSpPr>
          <p:nvPr>
            <p:ph type="sldNum" sz="quarter" idx="12"/>
          </p:nvPr>
        </p:nvSpPr>
        <p:spPr/>
        <p:txBody>
          <a:bodyPr/>
          <a:lstStyle/>
          <a:p>
            <a:fld id="{7505506F-16BA-6344-B022-66BB8301C816}" type="slidenum">
              <a:rPr lang="en-US" smtClean="0"/>
              <a:t>‹#›</a:t>
            </a:fld>
            <a:endParaRPr lang="en-US"/>
          </a:p>
        </p:txBody>
      </p:sp>
    </p:spTree>
    <p:extLst>
      <p:ext uri="{BB962C8B-B14F-4D97-AF65-F5344CB8AC3E}">
        <p14:creationId xmlns:p14="http://schemas.microsoft.com/office/powerpoint/2010/main" val="3190214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B45A-3E0E-B047-8990-F01872A44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2AC0F-31F6-9840-B281-518B349B7F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1612C-0482-4642-B5C7-6859DB946FE0}"/>
              </a:ext>
            </a:extLst>
          </p:cNvPr>
          <p:cNvSpPr>
            <a:spLocks noGrp="1"/>
          </p:cNvSpPr>
          <p:nvPr>
            <p:ph type="dt" sz="half" idx="10"/>
          </p:nvPr>
        </p:nvSpPr>
        <p:spPr/>
        <p:txBody>
          <a:bodyPr/>
          <a:lstStyle/>
          <a:p>
            <a:fld id="{88301C73-0A03-D449-AF53-312D42210897}" type="datetimeFigureOut">
              <a:rPr lang="en-US" smtClean="0"/>
              <a:t>1/6/2020</a:t>
            </a:fld>
            <a:endParaRPr lang="en-US"/>
          </a:p>
        </p:txBody>
      </p:sp>
      <p:sp>
        <p:nvSpPr>
          <p:cNvPr id="5" name="Footer Placeholder 4">
            <a:extLst>
              <a:ext uri="{FF2B5EF4-FFF2-40B4-BE49-F238E27FC236}">
                <a16:creationId xmlns:a16="http://schemas.microsoft.com/office/drawing/2014/main" id="{79CF054D-B651-2743-9840-5BA83B077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90A39-B74D-284E-9839-A4DDD5510B64}"/>
              </a:ext>
            </a:extLst>
          </p:cNvPr>
          <p:cNvSpPr>
            <a:spLocks noGrp="1"/>
          </p:cNvSpPr>
          <p:nvPr>
            <p:ph type="sldNum" sz="quarter" idx="12"/>
          </p:nvPr>
        </p:nvSpPr>
        <p:spPr/>
        <p:txBody>
          <a:bodyPr/>
          <a:lstStyle/>
          <a:p>
            <a:fld id="{7505506F-16BA-6344-B022-66BB8301C816}" type="slidenum">
              <a:rPr lang="en-US" smtClean="0"/>
              <a:t>‹#›</a:t>
            </a:fld>
            <a:endParaRPr lang="en-US"/>
          </a:p>
        </p:txBody>
      </p:sp>
    </p:spTree>
    <p:extLst>
      <p:ext uri="{BB962C8B-B14F-4D97-AF65-F5344CB8AC3E}">
        <p14:creationId xmlns:p14="http://schemas.microsoft.com/office/powerpoint/2010/main" val="16656598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1/6/2020</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a:stretch>
            <a:fillRect/>
          </a:stretch>
        </p:blipFill>
        <p:spPr>
          <a:xfrm>
            <a:off x="1805" y="0"/>
            <a:ext cx="12188389" cy="6858000"/>
          </a:xfrm>
          <a:prstGeom prst="rect">
            <a:avLst/>
          </a:prstGeom>
        </p:spPr>
      </p:pic>
    </p:spTree>
    <p:extLst>
      <p:ext uri="{BB962C8B-B14F-4D97-AF65-F5344CB8AC3E}">
        <p14:creationId xmlns:p14="http://schemas.microsoft.com/office/powerpoint/2010/main" val="69409794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EE6FB-DDBD-3D40-B007-207B131EF3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69BAE-E98E-CC4F-A59E-5F88B7350C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A58A7-26E5-844E-935A-3D7CFDD85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01C73-0A03-D449-AF53-312D42210897}" type="datetimeFigureOut">
              <a:rPr lang="en-US" smtClean="0"/>
              <a:t>1/6/2020</a:t>
            </a:fld>
            <a:endParaRPr lang="en-US"/>
          </a:p>
        </p:txBody>
      </p:sp>
      <p:sp>
        <p:nvSpPr>
          <p:cNvPr id="5" name="Footer Placeholder 4">
            <a:extLst>
              <a:ext uri="{FF2B5EF4-FFF2-40B4-BE49-F238E27FC236}">
                <a16:creationId xmlns:a16="http://schemas.microsoft.com/office/drawing/2014/main" id="{6509CFCA-50E2-7B4B-A33A-9DEF769E4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4502BE-6FB9-4C4D-8B0A-17FE9212A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5506F-16BA-6344-B022-66BB8301C816}" type="slidenum">
              <a:rPr lang="en-US" smtClean="0"/>
              <a:t>‹#›</a:t>
            </a:fld>
            <a:endParaRPr lang="en-US"/>
          </a:p>
        </p:txBody>
      </p:sp>
      <p:pic>
        <p:nvPicPr>
          <p:cNvPr id="8" name="Picture 7" descr="A picture containing grass, mountain, boy, child&#10;&#10;Description automatically generated">
            <a:extLst>
              <a:ext uri="{FF2B5EF4-FFF2-40B4-BE49-F238E27FC236}">
                <a16:creationId xmlns:a16="http://schemas.microsoft.com/office/drawing/2014/main" id="{BEB6AA88-5D63-6143-83A1-C9A336E8F580}"/>
              </a:ext>
            </a:extLst>
          </p:cNvPr>
          <p:cNvPicPr>
            <a:picLocks noChangeAspect="1"/>
          </p:cNvPicPr>
          <p:nvPr userDrawn="1"/>
        </p:nvPicPr>
        <p:blipFill>
          <a:blip r:embed="rId7"/>
          <a:stretch>
            <a:fillRect/>
          </a:stretch>
        </p:blipFill>
        <p:spPr>
          <a:xfrm>
            <a:off x="1805" y="0"/>
            <a:ext cx="12188389" cy="6858000"/>
          </a:xfrm>
          <a:prstGeom prst="rect">
            <a:avLst/>
          </a:prstGeom>
        </p:spPr>
      </p:pic>
    </p:spTree>
    <p:extLst>
      <p:ext uri="{BB962C8B-B14F-4D97-AF65-F5344CB8AC3E}">
        <p14:creationId xmlns:p14="http://schemas.microsoft.com/office/powerpoint/2010/main" val="1006706231"/>
      </p:ext>
    </p:extLst>
  </p:cSld>
  <p:clrMap bg1="lt1" tx1="dk1" bg2="lt2" tx2="dk2" accent1="accent1" accent2="accent2" accent3="accent3" accent4="accent4" accent5="accent5" accent6="accent6" hlink="hlink" folHlink="folHlink"/>
  <p:sldLayoutIdLst>
    <p:sldLayoutId id="2147483657" r:id="rId1"/>
    <p:sldLayoutId id="2147483659"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1/6/2020</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descr="A picture containing floor, wall, indoor&#10;&#10;Description automatically generated">
            <a:extLst>
              <a:ext uri="{FF2B5EF4-FFF2-40B4-BE49-F238E27FC236}">
                <a16:creationId xmlns:a16="http://schemas.microsoft.com/office/drawing/2014/main" id="{B628AF39-AF61-EB40-A9AD-E08F6D167E84}"/>
              </a:ext>
            </a:extLst>
          </p:cNvPr>
          <p:cNvPicPr>
            <a:picLocks noChangeAspect="1"/>
          </p:cNvPicPr>
          <p:nvPr userDrawn="1"/>
        </p:nvPicPr>
        <p:blipFill>
          <a:blip r:embed="rId13"/>
          <a:stretch>
            <a:fillRect/>
          </a:stretch>
        </p:blipFill>
        <p:spPr>
          <a:xfrm>
            <a:off x="1805" y="0"/>
            <a:ext cx="12188389" cy="6858000"/>
          </a:xfrm>
          <a:prstGeom prst="rect">
            <a:avLst/>
          </a:prstGeom>
        </p:spPr>
      </p:pic>
    </p:spTree>
    <p:extLst>
      <p:ext uri="{BB962C8B-B14F-4D97-AF65-F5344CB8AC3E}">
        <p14:creationId xmlns:p14="http://schemas.microsoft.com/office/powerpoint/2010/main" val="5502802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4FF6C-21EA-D044-B1D3-3ADAA0282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CD54F-4395-C143-8401-7283078F5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38704-EC13-5B47-B9FF-CFEF02EAC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3C0F5-9EC1-8B46-8BCF-F0FFCC7DB864}" type="datetimeFigureOut">
              <a:rPr lang="en-US" smtClean="0"/>
              <a:t>1/6/2020</a:t>
            </a:fld>
            <a:endParaRPr lang="en-US"/>
          </a:p>
        </p:txBody>
      </p:sp>
      <p:sp>
        <p:nvSpPr>
          <p:cNvPr id="5" name="Footer Placeholder 4">
            <a:extLst>
              <a:ext uri="{FF2B5EF4-FFF2-40B4-BE49-F238E27FC236}">
                <a16:creationId xmlns:a16="http://schemas.microsoft.com/office/drawing/2014/main" id="{70CA93B6-49A4-8544-8B66-41B7AACB9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68020C-6097-AC41-ACFA-B38B7E91F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246E1-8555-7249-B3CA-45A988606873}" type="slidenum">
              <a:rPr lang="en-US" smtClean="0"/>
              <a:t>‹#›</a:t>
            </a:fld>
            <a:endParaRPr lang="en-US"/>
          </a:p>
        </p:txBody>
      </p:sp>
      <p:pic>
        <p:nvPicPr>
          <p:cNvPr id="8" name="Picture 7" descr="A picture containing grass, mountain, outdoor, sky&#10;&#10;Description automatically generated">
            <a:extLst>
              <a:ext uri="{FF2B5EF4-FFF2-40B4-BE49-F238E27FC236}">
                <a16:creationId xmlns:a16="http://schemas.microsoft.com/office/drawing/2014/main" id="{68A2A675-5CF5-3043-BE32-A59B44849BEB}"/>
              </a:ext>
            </a:extLst>
          </p:cNvPr>
          <p:cNvPicPr>
            <a:picLocks noChangeAspect="1"/>
          </p:cNvPicPr>
          <p:nvPr userDrawn="1"/>
        </p:nvPicPr>
        <p:blipFill>
          <a:blip r:embed="rId7"/>
          <a:stretch>
            <a:fillRect/>
          </a:stretch>
        </p:blipFill>
        <p:spPr>
          <a:xfrm>
            <a:off x="1805" y="0"/>
            <a:ext cx="12188389" cy="6858000"/>
          </a:xfrm>
          <a:prstGeom prst="rect">
            <a:avLst/>
          </a:prstGeom>
        </p:spPr>
      </p:pic>
    </p:spTree>
    <p:extLst>
      <p:ext uri="{BB962C8B-B14F-4D97-AF65-F5344CB8AC3E}">
        <p14:creationId xmlns:p14="http://schemas.microsoft.com/office/powerpoint/2010/main" val="967787044"/>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5" r:id="rId3"/>
    <p:sldLayoutId id="2147483686"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61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generated with very high confidence">
            <a:extLst>
              <a:ext uri="{FF2B5EF4-FFF2-40B4-BE49-F238E27FC236}">
                <a16:creationId xmlns:a16="http://schemas.microsoft.com/office/drawing/2014/main" id="{A4D12FFF-8715-484E-96A5-FC820EC9B3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2032"/>
            <a:ext cx="12192001" cy="6858000"/>
          </a:xfrm>
          <a:prstGeom prst="rect">
            <a:avLst/>
          </a:prstGeom>
        </p:spPr>
      </p:pic>
      <p:pic>
        <p:nvPicPr>
          <p:cNvPr id="4" name="Picture 3" descr="blackopacity30.png">
            <a:extLst>
              <a:ext uri="{FF2B5EF4-FFF2-40B4-BE49-F238E27FC236}">
                <a16:creationId xmlns:a16="http://schemas.microsoft.com/office/drawing/2014/main" id="{E943C660-2B8A-4520-B68E-6A3AC06679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405" y="5353050"/>
            <a:ext cx="12192000" cy="1481752"/>
          </a:xfrm>
          <a:prstGeom prst="rect">
            <a:avLst/>
          </a:prstGeom>
        </p:spPr>
      </p:pic>
      <p:sp>
        <p:nvSpPr>
          <p:cNvPr id="2" name="Rectangle 1">
            <a:extLst>
              <a:ext uri="{FF2B5EF4-FFF2-40B4-BE49-F238E27FC236}">
                <a16:creationId xmlns:a16="http://schemas.microsoft.com/office/drawing/2014/main" id="{4FB8F492-36A3-4279-9A18-900EEEB207F0}"/>
              </a:ext>
            </a:extLst>
          </p:cNvPr>
          <p:cNvSpPr/>
          <p:nvPr/>
        </p:nvSpPr>
        <p:spPr>
          <a:xfrm>
            <a:off x="203633" y="5493761"/>
            <a:ext cx="11965961" cy="1200329"/>
          </a:xfrm>
          <a:prstGeom prst="rect">
            <a:avLst/>
          </a:prstGeom>
        </p:spPr>
        <p:txBody>
          <a:bodyPr wrap="square">
            <a:spAutoFit/>
          </a:bodyPr>
          <a:lstStyle/>
          <a:p>
            <a:r>
              <a:rPr lang="en-US" sz="3600" dirty="0">
                <a:solidFill>
                  <a:schemeClr val="bg1"/>
                </a:solidFill>
                <a:cs typeface="Arial"/>
              </a:rPr>
              <a:t>The HFC is thirsty for the gospel</a:t>
            </a:r>
            <a:endParaRPr lang="en-US" sz="3600" b="1" dirty="0">
              <a:solidFill>
                <a:schemeClr val="bg1"/>
              </a:solidFill>
              <a:effectLst>
                <a:outerShdw blurRad="38100" dist="38100" dir="2700000" algn="tl">
                  <a:srgbClr val="000000">
                    <a:alpha val="43137"/>
                  </a:srgbClr>
                </a:outerShdw>
              </a:effectLst>
              <a:cs typeface="Arial"/>
            </a:endParaRPr>
          </a:p>
          <a:p>
            <a:r>
              <a:rPr lang="en-US" sz="3600" b="1" dirty="0">
                <a:solidFill>
                  <a:schemeClr val="bg1"/>
                </a:solidFill>
                <a:effectLst>
                  <a:outerShdw blurRad="38100" dist="38100" dir="2700000" algn="tl">
                    <a:srgbClr val="000000">
                      <a:alpha val="43137"/>
                    </a:srgbClr>
                  </a:outerShdw>
                </a:effectLst>
                <a:cs typeface="Arial"/>
              </a:rPr>
              <a:t>60 leaders attend each training session in Hanoi</a:t>
            </a:r>
          </a:p>
        </p:txBody>
      </p:sp>
    </p:spTree>
    <p:extLst>
      <p:ext uri="{BB962C8B-B14F-4D97-AF65-F5344CB8AC3E}">
        <p14:creationId xmlns:p14="http://schemas.microsoft.com/office/powerpoint/2010/main" val="391506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room&#10;&#10;Description generated with very high confidence">
            <a:extLst>
              <a:ext uri="{FF2B5EF4-FFF2-40B4-BE49-F238E27FC236}">
                <a16:creationId xmlns:a16="http://schemas.microsoft.com/office/drawing/2014/main" id="{D216C5DB-5B8A-4DD8-92ED-281A86F739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4" name="Picture 3" descr="blackopacity30.png">
            <a:extLst>
              <a:ext uri="{FF2B5EF4-FFF2-40B4-BE49-F238E27FC236}">
                <a16:creationId xmlns:a16="http://schemas.microsoft.com/office/drawing/2014/main" id="{C999A8F3-1D1B-490F-9EEF-53D0DE0FFE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349214"/>
            <a:ext cx="12192000" cy="1514527"/>
          </a:xfrm>
          <a:prstGeom prst="rect">
            <a:avLst/>
          </a:prstGeom>
        </p:spPr>
      </p:pic>
      <p:sp>
        <p:nvSpPr>
          <p:cNvPr id="7" name="Rectangle 6">
            <a:extLst>
              <a:ext uri="{FF2B5EF4-FFF2-40B4-BE49-F238E27FC236}">
                <a16:creationId xmlns:a16="http://schemas.microsoft.com/office/drawing/2014/main" id="{B5C4091B-C93C-4AE5-8B60-83892D380AF1}"/>
              </a:ext>
            </a:extLst>
          </p:cNvPr>
          <p:cNvSpPr/>
          <p:nvPr/>
        </p:nvSpPr>
        <p:spPr>
          <a:xfrm>
            <a:off x="203633" y="5493761"/>
            <a:ext cx="11965961" cy="1200329"/>
          </a:xfrm>
          <a:prstGeom prst="rect">
            <a:avLst/>
          </a:prstGeom>
        </p:spPr>
        <p:txBody>
          <a:bodyPr wrap="square">
            <a:spAutoFit/>
          </a:bodyPr>
          <a:lstStyle/>
          <a:p>
            <a:r>
              <a:rPr lang="en-US" sz="3600" dirty="0">
                <a:solidFill>
                  <a:schemeClr val="bg1"/>
                </a:solidFill>
                <a:cs typeface="Arial"/>
              </a:rPr>
              <a:t>These 60 leaders take what they have learned </a:t>
            </a:r>
            <a:r>
              <a:rPr lang="en-US" sz="3600" b="1" dirty="0">
                <a:solidFill>
                  <a:schemeClr val="bg1"/>
                </a:solidFill>
                <a:effectLst>
                  <a:outerShdw blurRad="38100" dist="38100" dir="2700000" algn="tl">
                    <a:srgbClr val="000000">
                      <a:alpha val="43137"/>
                    </a:srgbClr>
                  </a:outerShdw>
                </a:effectLst>
                <a:cs typeface="Arial"/>
              </a:rPr>
              <a:t>back to their rural congregations</a:t>
            </a:r>
          </a:p>
        </p:txBody>
      </p:sp>
      <p:pic>
        <p:nvPicPr>
          <p:cNvPr id="9" name="Picture 8" descr="WELSlogo_reverse_print.eps">
            <a:extLst>
              <a:ext uri="{FF2B5EF4-FFF2-40B4-BE49-F238E27FC236}">
                <a16:creationId xmlns:a16="http://schemas.microsoft.com/office/drawing/2014/main" id="{1F8D9E06-625C-4B33-BC08-BD377E7559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240597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food&#10;&#10;Description generated with very high confidence">
            <a:extLst>
              <a:ext uri="{FF2B5EF4-FFF2-40B4-BE49-F238E27FC236}">
                <a16:creationId xmlns:a16="http://schemas.microsoft.com/office/drawing/2014/main" id="{0465A5DD-953A-4C28-8376-39D675FE0C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65399"/>
          </a:xfrm>
          <a:prstGeom prst="rect">
            <a:avLst/>
          </a:prstGeom>
        </p:spPr>
      </p:pic>
      <p:pic>
        <p:nvPicPr>
          <p:cNvPr id="4" name="Picture 3" descr="blackopacity30.png">
            <a:extLst>
              <a:ext uri="{FF2B5EF4-FFF2-40B4-BE49-F238E27FC236}">
                <a16:creationId xmlns:a16="http://schemas.microsoft.com/office/drawing/2014/main" id="{18BDDA99-BF98-4218-B9A7-FD44B4D701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349214"/>
            <a:ext cx="12192000" cy="1514527"/>
          </a:xfrm>
          <a:prstGeom prst="rect">
            <a:avLst/>
          </a:prstGeom>
        </p:spPr>
      </p:pic>
      <p:sp>
        <p:nvSpPr>
          <p:cNvPr id="5" name="Rectangle 4">
            <a:extLst>
              <a:ext uri="{FF2B5EF4-FFF2-40B4-BE49-F238E27FC236}">
                <a16:creationId xmlns:a16="http://schemas.microsoft.com/office/drawing/2014/main" id="{F41D5A57-B2E1-4AFD-85C4-47E84538615D}"/>
              </a:ext>
            </a:extLst>
          </p:cNvPr>
          <p:cNvSpPr/>
          <p:nvPr/>
        </p:nvSpPr>
        <p:spPr>
          <a:xfrm>
            <a:off x="239350" y="5470405"/>
            <a:ext cx="11713301" cy="1241237"/>
          </a:xfrm>
          <a:prstGeom prst="rect">
            <a:avLst/>
          </a:prstGeom>
        </p:spPr>
        <p:txBody>
          <a:bodyPr wrap="square">
            <a:spAutoFit/>
          </a:bodyPr>
          <a:lstStyle/>
          <a:p>
            <a:r>
              <a:rPr lang="en-US" sz="3600" dirty="0">
                <a:solidFill>
                  <a:schemeClr val="bg1"/>
                </a:solidFill>
                <a:cs typeface="Arial"/>
              </a:rPr>
              <a:t>The </a:t>
            </a:r>
            <a:r>
              <a:rPr lang="en-US" sz="3600" b="1" dirty="0">
                <a:solidFill>
                  <a:schemeClr val="bg1"/>
                </a:solidFill>
                <a:effectLst>
                  <a:outerShdw blurRad="38100" dist="38100" dir="2700000" algn="tl">
                    <a:srgbClr val="000000">
                      <a:alpha val="43137"/>
                    </a:srgbClr>
                  </a:outerShdw>
                </a:effectLst>
                <a:cs typeface="Arial"/>
              </a:rPr>
              <a:t>Pastoral Studies Institute (PSI)</a:t>
            </a:r>
            <a:r>
              <a:rPr lang="en-US" sz="3600" dirty="0">
                <a:solidFill>
                  <a:schemeClr val="bg1"/>
                </a:solidFill>
                <a:cs typeface="Arial"/>
              </a:rPr>
              <a:t> was brought in to assist Lor in 2016</a:t>
            </a:r>
          </a:p>
        </p:txBody>
      </p:sp>
      <p:pic>
        <p:nvPicPr>
          <p:cNvPr id="7" name="Picture 6" descr="WELSlogo_reverse_print.eps">
            <a:extLst>
              <a:ext uri="{FF2B5EF4-FFF2-40B4-BE49-F238E27FC236}">
                <a16:creationId xmlns:a16="http://schemas.microsoft.com/office/drawing/2014/main" id="{6D47B1F9-5321-4135-9F50-DF7753F1E6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415974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tanding in front of a mountain&#10;&#10;Description generated with high confidence">
            <a:extLst>
              <a:ext uri="{FF2B5EF4-FFF2-40B4-BE49-F238E27FC236}">
                <a16:creationId xmlns:a16="http://schemas.microsoft.com/office/drawing/2014/main" id="{3E0E6DF2-ABCC-4CC7-8C3A-C5D9B37E50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CACC45C9-BD96-4539-B68F-A80D1FA202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349214"/>
            <a:ext cx="12192000" cy="1514527"/>
          </a:xfrm>
          <a:prstGeom prst="rect">
            <a:avLst/>
          </a:prstGeom>
        </p:spPr>
      </p:pic>
      <p:sp>
        <p:nvSpPr>
          <p:cNvPr id="5" name="Rectangle 4">
            <a:extLst>
              <a:ext uri="{FF2B5EF4-FFF2-40B4-BE49-F238E27FC236}">
                <a16:creationId xmlns:a16="http://schemas.microsoft.com/office/drawing/2014/main" id="{88F47763-8728-4031-9171-F5D10C8156C9}"/>
              </a:ext>
            </a:extLst>
          </p:cNvPr>
          <p:cNvSpPr/>
          <p:nvPr/>
        </p:nvSpPr>
        <p:spPr>
          <a:xfrm>
            <a:off x="239350" y="5470405"/>
            <a:ext cx="11713301" cy="1200329"/>
          </a:xfrm>
          <a:prstGeom prst="rect">
            <a:avLst/>
          </a:prstGeom>
        </p:spPr>
        <p:txBody>
          <a:bodyPr wrap="square">
            <a:spAutoFit/>
          </a:bodyPr>
          <a:lstStyle/>
          <a:p>
            <a:r>
              <a:rPr lang="en-US" sz="3600" dirty="0">
                <a:solidFill>
                  <a:schemeClr val="bg1"/>
                </a:solidFill>
                <a:cs typeface="Arial"/>
              </a:rPr>
              <a:t>When PSI first visited in 2016, the HFC reported that their church had grown to </a:t>
            </a:r>
            <a:r>
              <a:rPr lang="en-US" sz="3600" b="1" dirty="0">
                <a:solidFill>
                  <a:schemeClr val="bg1"/>
                </a:solidFill>
                <a:effectLst>
                  <a:outerShdw blurRad="38100" dist="38100" dir="2700000" algn="tl">
                    <a:srgbClr val="000000">
                      <a:alpha val="43137"/>
                    </a:srgbClr>
                  </a:outerShdw>
                </a:effectLst>
                <a:cs typeface="Arial"/>
              </a:rPr>
              <a:t>70,000 members</a:t>
            </a:r>
            <a:r>
              <a:rPr lang="en-US" sz="3600" dirty="0">
                <a:solidFill>
                  <a:schemeClr val="bg1"/>
                </a:solidFill>
                <a:cs typeface="Arial"/>
              </a:rPr>
              <a:t> </a:t>
            </a:r>
          </a:p>
        </p:txBody>
      </p:sp>
      <p:pic>
        <p:nvPicPr>
          <p:cNvPr id="6" name="Picture 5" descr="WELSlogo_reverse_print.eps">
            <a:extLst>
              <a:ext uri="{FF2B5EF4-FFF2-40B4-BE49-F238E27FC236}">
                <a16:creationId xmlns:a16="http://schemas.microsoft.com/office/drawing/2014/main" id="{230049BB-E428-480C-A1AD-B6A7C50D42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71506" y="260648"/>
            <a:ext cx="1381145" cy="470478"/>
          </a:xfrm>
          <a:prstGeom prst="rect">
            <a:avLst/>
          </a:prstGeom>
        </p:spPr>
      </p:pic>
    </p:spTree>
    <p:extLst>
      <p:ext uri="{BB962C8B-B14F-4D97-AF65-F5344CB8AC3E}">
        <p14:creationId xmlns:p14="http://schemas.microsoft.com/office/powerpoint/2010/main" val="345917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a grassy hill&#10;&#10;Description generated with very high confidence">
            <a:extLst>
              <a:ext uri="{FF2B5EF4-FFF2-40B4-BE49-F238E27FC236}">
                <a16:creationId xmlns:a16="http://schemas.microsoft.com/office/drawing/2014/main" id="{6FB0F0CE-08A1-4FB7-B1C7-6F3A386111D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405" y="-52570"/>
            <a:ext cx="12169595" cy="6963139"/>
          </a:xfrm>
          <a:prstGeom prst="rect">
            <a:avLst/>
          </a:prstGeom>
        </p:spPr>
      </p:pic>
      <p:pic>
        <p:nvPicPr>
          <p:cNvPr id="4" name="Picture 3" descr="blackopacity30.png">
            <a:extLst>
              <a:ext uri="{FF2B5EF4-FFF2-40B4-BE49-F238E27FC236}">
                <a16:creationId xmlns:a16="http://schemas.microsoft.com/office/drawing/2014/main" id="{F7CEB750-AD92-4658-AA7D-CCB0F34281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24981"/>
            <a:ext cx="12192000" cy="1485588"/>
          </a:xfrm>
          <a:prstGeom prst="rect">
            <a:avLst/>
          </a:prstGeom>
        </p:spPr>
      </p:pic>
      <p:sp>
        <p:nvSpPr>
          <p:cNvPr id="7" name="Rectangle 6">
            <a:extLst>
              <a:ext uri="{FF2B5EF4-FFF2-40B4-BE49-F238E27FC236}">
                <a16:creationId xmlns:a16="http://schemas.microsoft.com/office/drawing/2014/main" id="{E6FE45E1-D8A0-45BA-BEBC-9336E04AE674}"/>
              </a:ext>
            </a:extLst>
          </p:cNvPr>
          <p:cNvSpPr/>
          <p:nvPr/>
        </p:nvSpPr>
        <p:spPr>
          <a:xfrm>
            <a:off x="239350" y="5567610"/>
            <a:ext cx="11713301" cy="1200329"/>
          </a:xfrm>
          <a:prstGeom prst="rect">
            <a:avLst/>
          </a:prstGeom>
        </p:spPr>
        <p:txBody>
          <a:bodyPr wrap="square">
            <a:spAutoFit/>
          </a:bodyPr>
          <a:lstStyle/>
          <a:p>
            <a:r>
              <a:rPr lang="en-US" sz="3600" dirty="0">
                <a:solidFill>
                  <a:schemeClr val="bg1"/>
                </a:solidFill>
                <a:cs typeface="Arial"/>
              </a:rPr>
              <a:t>Lor was called to be full-time </a:t>
            </a:r>
          </a:p>
          <a:p>
            <a:r>
              <a:rPr lang="en-US" sz="3600" b="1" dirty="0">
                <a:solidFill>
                  <a:schemeClr val="bg1"/>
                </a:solidFill>
                <a:effectLst>
                  <a:outerShdw blurRad="38100" dist="38100" dir="2700000" algn="tl">
                    <a:srgbClr val="000000">
                      <a:alpha val="43137"/>
                    </a:srgbClr>
                  </a:outerShdw>
                </a:effectLst>
                <a:cs typeface="Arial"/>
              </a:rPr>
              <a:t>Hmong Asia ministry coordinator </a:t>
            </a:r>
            <a:r>
              <a:rPr lang="en-US" sz="3600" dirty="0">
                <a:solidFill>
                  <a:schemeClr val="bg1"/>
                </a:solidFill>
                <a:cs typeface="Arial"/>
              </a:rPr>
              <a:t>in 2017 </a:t>
            </a:r>
          </a:p>
        </p:txBody>
      </p:sp>
      <p:pic>
        <p:nvPicPr>
          <p:cNvPr id="8" name="Picture 7" descr="WELSlogo_reverse_print.eps">
            <a:extLst>
              <a:ext uri="{FF2B5EF4-FFF2-40B4-BE49-F238E27FC236}">
                <a16:creationId xmlns:a16="http://schemas.microsoft.com/office/drawing/2014/main" id="{72369830-6B41-46C9-ADB6-74EF2804B2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330616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generated with very high confidence">
            <a:extLst>
              <a:ext uri="{FF2B5EF4-FFF2-40B4-BE49-F238E27FC236}">
                <a16:creationId xmlns:a16="http://schemas.microsoft.com/office/drawing/2014/main" id="{857AC377-2F31-4523-8527-4199ED0B37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F62C3A07-DC89-4B67-855F-FCC65F5DFD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349214"/>
            <a:ext cx="12192000" cy="1514527"/>
          </a:xfrm>
          <a:prstGeom prst="rect">
            <a:avLst/>
          </a:prstGeom>
        </p:spPr>
      </p:pic>
      <p:sp>
        <p:nvSpPr>
          <p:cNvPr id="5" name="Rectangle 4">
            <a:extLst>
              <a:ext uri="{FF2B5EF4-FFF2-40B4-BE49-F238E27FC236}">
                <a16:creationId xmlns:a16="http://schemas.microsoft.com/office/drawing/2014/main" id="{10B37DA6-726F-4A7D-AF45-19EBF8E75F1E}"/>
              </a:ext>
            </a:extLst>
          </p:cNvPr>
          <p:cNvSpPr/>
          <p:nvPr/>
        </p:nvSpPr>
        <p:spPr>
          <a:xfrm>
            <a:off x="119675" y="5506312"/>
            <a:ext cx="11952650" cy="1200329"/>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Arial"/>
              </a:rPr>
              <a:t>WELS Multi-Language Publications (MLP) </a:t>
            </a:r>
            <a:r>
              <a:rPr lang="en-US" sz="3600" dirty="0">
                <a:solidFill>
                  <a:schemeClr val="bg1"/>
                </a:solidFill>
                <a:cs typeface="Arial"/>
              </a:rPr>
              <a:t>was brought in to evaluate the types of materials needed by the HFC</a:t>
            </a:r>
          </a:p>
        </p:txBody>
      </p:sp>
      <p:pic>
        <p:nvPicPr>
          <p:cNvPr id="7" name="Picture 6" descr="WELSlogo_reverse_print.eps">
            <a:extLst>
              <a:ext uri="{FF2B5EF4-FFF2-40B4-BE49-F238E27FC236}">
                <a16:creationId xmlns:a16="http://schemas.microsoft.com/office/drawing/2014/main" id="{6B662032-A1D9-444D-91AD-47C75D0DEF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38139" y="260648"/>
            <a:ext cx="1381145" cy="470478"/>
          </a:xfrm>
          <a:prstGeom prst="rect">
            <a:avLst/>
          </a:prstGeom>
        </p:spPr>
      </p:pic>
    </p:spTree>
    <p:extLst>
      <p:ext uri="{BB962C8B-B14F-4D97-AF65-F5344CB8AC3E}">
        <p14:creationId xmlns:p14="http://schemas.microsoft.com/office/powerpoint/2010/main" val="2467135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generated with very high confidence">
            <a:extLst>
              <a:ext uri="{FF2B5EF4-FFF2-40B4-BE49-F238E27FC236}">
                <a16:creationId xmlns:a16="http://schemas.microsoft.com/office/drawing/2014/main" id="{27572B66-262F-4A7C-B68A-A0BF264257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1CD132E5-E438-4C95-A897-4DA745B95B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876800"/>
            <a:ext cx="12192000" cy="1981200"/>
          </a:xfrm>
          <a:prstGeom prst="rect">
            <a:avLst/>
          </a:prstGeom>
        </p:spPr>
      </p:pic>
      <p:sp>
        <p:nvSpPr>
          <p:cNvPr id="6" name="Rectangle 5">
            <a:extLst>
              <a:ext uri="{FF2B5EF4-FFF2-40B4-BE49-F238E27FC236}">
                <a16:creationId xmlns:a16="http://schemas.microsoft.com/office/drawing/2014/main" id="{02E704DE-5691-43E1-AC1C-87042F41CC2F}"/>
              </a:ext>
            </a:extLst>
          </p:cNvPr>
          <p:cNvSpPr/>
          <p:nvPr/>
        </p:nvSpPr>
        <p:spPr>
          <a:xfrm>
            <a:off x="239350" y="4990237"/>
            <a:ext cx="11713301" cy="1754326"/>
          </a:xfrm>
          <a:prstGeom prst="rect">
            <a:avLst/>
          </a:prstGeom>
        </p:spPr>
        <p:txBody>
          <a:bodyPr wrap="square">
            <a:spAutoFit/>
          </a:bodyPr>
          <a:lstStyle/>
          <a:p>
            <a:r>
              <a:rPr lang="en-US" sz="3600" dirty="0">
                <a:solidFill>
                  <a:schemeClr val="bg1"/>
                </a:solidFill>
                <a:cs typeface="Arial"/>
              </a:rPr>
              <a:t>Members of the HFC and the Vietnamese Fellowship Church (VFC) </a:t>
            </a:r>
            <a:r>
              <a:rPr lang="en-US" sz="3600" b="1" dirty="0">
                <a:solidFill>
                  <a:schemeClr val="bg1"/>
                </a:solidFill>
                <a:effectLst>
                  <a:outerShdw blurRad="38100" dist="38100" dir="2700000" algn="tl">
                    <a:srgbClr val="000000">
                      <a:alpha val="43137"/>
                    </a:srgbClr>
                  </a:outerShdw>
                </a:effectLst>
                <a:cs typeface="Arial"/>
              </a:rPr>
              <a:t>traveled to the U.S.</a:t>
            </a:r>
            <a:r>
              <a:rPr lang="en-US" sz="3600" dirty="0">
                <a:solidFill>
                  <a:schemeClr val="bg1"/>
                </a:solidFill>
                <a:cs typeface="Arial"/>
              </a:rPr>
              <a:t> to learn more about WELS operations in August 2017 </a:t>
            </a:r>
          </a:p>
        </p:txBody>
      </p:sp>
      <p:pic>
        <p:nvPicPr>
          <p:cNvPr id="5" name="Picture 4" descr="WELSlogo_reverse_print.eps">
            <a:extLst>
              <a:ext uri="{FF2B5EF4-FFF2-40B4-BE49-F238E27FC236}">
                <a16:creationId xmlns:a16="http://schemas.microsoft.com/office/drawing/2014/main" id="{DD1669FB-6844-4C63-941F-8FE2043759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71506" y="260648"/>
            <a:ext cx="1381145" cy="470478"/>
          </a:xfrm>
          <a:prstGeom prst="rect">
            <a:avLst/>
          </a:prstGeom>
        </p:spPr>
      </p:pic>
    </p:spTree>
    <p:extLst>
      <p:ext uri="{BB962C8B-B14F-4D97-AF65-F5344CB8AC3E}">
        <p14:creationId xmlns:p14="http://schemas.microsoft.com/office/powerpoint/2010/main" val="2347638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house&#10;&#10;Description generated with very high confidence">
            <a:extLst>
              <a:ext uri="{FF2B5EF4-FFF2-40B4-BE49-F238E27FC236}">
                <a16:creationId xmlns:a16="http://schemas.microsoft.com/office/drawing/2014/main" id="{859563E1-C204-4A24-8827-ABD2031501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047F7886-CFF0-4A25-AF9D-5EE4D090F9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257800"/>
            <a:ext cx="12192000" cy="1590485"/>
          </a:xfrm>
          <a:prstGeom prst="rect">
            <a:avLst/>
          </a:prstGeom>
        </p:spPr>
      </p:pic>
      <p:sp>
        <p:nvSpPr>
          <p:cNvPr id="8" name="Rectangle 7">
            <a:extLst>
              <a:ext uri="{FF2B5EF4-FFF2-40B4-BE49-F238E27FC236}">
                <a16:creationId xmlns:a16="http://schemas.microsoft.com/office/drawing/2014/main" id="{B1F7CF4A-FB55-4B39-8CC6-B73EBF609311}"/>
              </a:ext>
            </a:extLst>
          </p:cNvPr>
          <p:cNvSpPr/>
          <p:nvPr/>
        </p:nvSpPr>
        <p:spPr>
          <a:xfrm>
            <a:off x="239349" y="5452877"/>
            <a:ext cx="11713301" cy="1200329"/>
          </a:xfrm>
          <a:prstGeom prst="rect">
            <a:avLst/>
          </a:prstGeom>
        </p:spPr>
        <p:txBody>
          <a:bodyPr wrap="square">
            <a:spAutoFit/>
          </a:bodyPr>
          <a:lstStyle/>
          <a:p>
            <a:r>
              <a:rPr lang="en-US" sz="3600" dirty="0">
                <a:solidFill>
                  <a:schemeClr val="bg1"/>
                </a:solidFill>
                <a:cs typeface="Arial"/>
              </a:rPr>
              <a:t>HFC leaders once fought over which man-made rules could earn people passage into heaven </a:t>
            </a:r>
          </a:p>
        </p:txBody>
      </p:sp>
      <p:pic>
        <p:nvPicPr>
          <p:cNvPr id="6" name="Picture 5" descr="WELSlogo_reverse_print.eps">
            <a:extLst>
              <a:ext uri="{FF2B5EF4-FFF2-40B4-BE49-F238E27FC236}">
                <a16:creationId xmlns:a16="http://schemas.microsoft.com/office/drawing/2014/main" id="{A98885AB-4CA8-4755-A639-28D17BD15D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159469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generated with very high confidence">
            <a:extLst>
              <a:ext uri="{FF2B5EF4-FFF2-40B4-BE49-F238E27FC236}">
                <a16:creationId xmlns:a16="http://schemas.microsoft.com/office/drawing/2014/main" id="{B460A80A-8121-491C-9266-E71766C249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70744815-B5BC-471A-BF87-D84D256107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52877"/>
            <a:ext cx="12192000" cy="1395408"/>
          </a:xfrm>
          <a:prstGeom prst="rect">
            <a:avLst/>
          </a:prstGeom>
        </p:spPr>
      </p:pic>
      <p:sp>
        <p:nvSpPr>
          <p:cNvPr id="5" name="Rectangle 4">
            <a:extLst>
              <a:ext uri="{FF2B5EF4-FFF2-40B4-BE49-F238E27FC236}">
                <a16:creationId xmlns:a16="http://schemas.microsoft.com/office/drawing/2014/main" id="{C919964A-2B9D-44C7-A334-8544EBB4A1EF}"/>
              </a:ext>
            </a:extLst>
          </p:cNvPr>
          <p:cNvSpPr/>
          <p:nvPr/>
        </p:nvSpPr>
        <p:spPr>
          <a:xfrm>
            <a:off x="239349" y="5550416"/>
            <a:ext cx="11713301" cy="1200329"/>
          </a:xfrm>
          <a:prstGeom prst="rect">
            <a:avLst/>
          </a:prstGeom>
        </p:spPr>
        <p:txBody>
          <a:bodyPr wrap="square">
            <a:spAutoFit/>
          </a:bodyPr>
          <a:lstStyle/>
          <a:p>
            <a:r>
              <a:rPr lang="en-US" sz="3600" dirty="0">
                <a:solidFill>
                  <a:schemeClr val="bg1"/>
                </a:solidFill>
                <a:cs typeface="Arial"/>
              </a:rPr>
              <a:t>Now, the message of </a:t>
            </a:r>
            <a:r>
              <a:rPr lang="en-US" sz="3600" b="1" dirty="0">
                <a:solidFill>
                  <a:schemeClr val="bg1"/>
                </a:solidFill>
                <a:effectLst>
                  <a:outerShdw blurRad="38100" dist="38100" dir="2700000" algn="tl">
                    <a:srgbClr val="000000">
                      <a:alpha val="43137"/>
                    </a:srgbClr>
                  </a:outerShdw>
                </a:effectLst>
                <a:cs typeface="Arial"/>
              </a:rPr>
              <a:t>grace</a:t>
            </a:r>
            <a:r>
              <a:rPr lang="en-US" sz="3600" dirty="0">
                <a:solidFill>
                  <a:schemeClr val="bg1"/>
                </a:solidFill>
                <a:cs typeface="Arial"/>
              </a:rPr>
              <a:t> has brought peace to the Hmong Fellowship Church</a:t>
            </a:r>
          </a:p>
        </p:txBody>
      </p:sp>
      <p:pic>
        <p:nvPicPr>
          <p:cNvPr id="7" name="Picture 6" descr="WELSlogo_reverse_print.eps">
            <a:extLst>
              <a:ext uri="{FF2B5EF4-FFF2-40B4-BE49-F238E27FC236}">
                <a16:creationId xmlns:a16="http://schemas.microsoft.com/office/drawing/2014/main" id="{9378D8AD-A041-4D98-8ABD-25C33FF0ED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71505" y="260648"/>
            <a:ext cx="1381145" cy="470478"/>
          </a:xfrm>
          <a:prstGeom prst="rect">
            <a:avLst/>
          </a:prstGeom>
        </p:spPr>
      </p:pic>
    </p:spTree>
    <p:extLst>
      <p:ext uri="{BB962C8B-B14F-4D97-AF65-F5344CB8AC3E}">
        <p14:creationId xmlns:p14="http://schemas.microsoft.com/office/powerpoint/2010/main" val="444234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10;&#10;Description generated with high confidence">
            <a:extLst>
              <a:ext uri="{FF2B5EF4-FFF2-40B4-BE49-F238E27FC236}">
                <a16:creationId xmlns:a16="http://schemas.microsoft.com/office/drawing/2014/main" id="{4EDBA6CF-C79A-4B67-999E-71511897B1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58131" y="0"/>
            <a:ext cx="3217837" cy="6858000"/>
          </a:xfrm>
          <a:prstGeom prst="rect">
            <a:avLst/>
          </a:prstGeom>
        </p:spPr>
      </p:pic>
      <p:sp>
        <p:nvSpPr>
          <p:cNvPr id="4" name="Title 3">
            <a:extLst>
              <a:ext uri="{FF2B5EF4-FFF2-40B4-BE49-F238E27FC236}">
                <a16:creationId xmlns:a16="http://schemas.microsoft.com/office/drawing/2014/main" id="{7DC17547-A39D-FC45-8A44-584721A76F08}"/>
              </a:ext>
            </a:extLst>
          </p:cNvPr>
          <p:cNvSpPr>
            <a:spLocks noGrp="1"/>
          </p:cNvSpPr>
          <p:nvPr>
            <p:ph type="title"/>
          </p:nvPr>
        </p:nvSpPr>
        <p:spPr>
          <a:xfrm>
            <a:off x="501316" y="282125"/>
            <a:ext cx="11328734" cy="1070420"/>
          </a:xfrm>
        </p:spPr>
        <p:txBody>
          <a:bodyPr>
            <a:normAutofit fontScale="90000"/>
          </a:bodyPr>
          <a:lstStyle/>
          <a:p>
            <a:r>
              <a:rPr lang="en-US" sz="5400" dirty="0"/>
              <a:t>An incredible, unprecedented opportunity . . . </a:t>
            </a:r>
          </a:p>
        </p:txBody>
      </p:sp>
      <p:sp>
        <p:nvSpPr>
          <p:cNvPr id="5" name="Content Placeholder 4">
            <a:extLst>
              <a:ext uri="{FF2B5EF4-FFF2-40B4-BE49-F238E27FC236}">
                <a16:creationId xmlns:a16="http://schemas.microsoft.com/office/drawing/2014/main" id="{205A4622-AF76-5344-A6E2-7ABB36DE6A27}"/>
              </a:ext>
            </a:extLst>
          </p:cNvPr>
          <p:cNvSpPr>
            <a:spLocks noGrp="1"/>
          </p:cNvSpPr>
          <p:nvPr>
            <p:ph idx="1"/>
          </p:nvPr>
        </p:nvSpPr>
        <p:spPr>
          <a:xfrm>
            <a:off x="501316" y="2366980"/>
            <a:ext cx="4856747" cy="2954783"/>
          </a:xfrm>
        </p:spPr>
        <p:txBody>
          <a:bodyPr>
            <a:normAutofit/>
          </a:bodyPr>
          <a:lstStyle/>
          <a:p>
            <a:pPr marL="0" indent="0">
              <a:buNone/>
            </a:pPr>
            <a:r>
              <a:rPr lang="en-US" sz="3200" b="1" dirty="0">
                <a:effectLst>
                  <a:outerShdw blurRad="38100" dist="38100" dir="2700000" algn="tl">
                    <a:srgbClr val="000000">
                      <a:alpha val="43137"/>
                    </a:srgbClr>
                  </a:outerShdw>
                </a:effectLst>
              </a:rPr>
              <a:t>The communist Vietnamese government has invited WELS to build a theological training facility in Hanoi, Vietnam.</a:t>
            </a:r>
          </a:p>
        </p:txBody>
      </p:sp>
      <p:pic>
        <p:nvPicPr>
          <p:cNvPr id="7" name="Picture 6" descr="A person standing in front of a brick building&#10;&#10;Description automatically generated">
            <a:extLst>
              <a:ext uri="{FF2B5EF4-FFF2-40B4-BE49-F238E27FC236}">
                <a16:creationId xmlns:a16="http://schemas.microsoft.com/office/drawing/2014/main" id="{8D5CE904-0976-4848-9F77-A55D4F77EEC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4175">
            <a:off x="5855235" y="1764673"/>
            <a:ext cx="5545862" cy="415939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231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10;&#10;Description generated with high confidence">
            <a:extLst>
              <a:ext uri="{FF2B5EF4-FFF2-40B4-BE49-F238E27FC236}">
                <a16:creationId xmlns:a16="http://schemas.microsoft.com/office/drawing/2014/main" id="{CA33392B-E04D-49DC-9020-6E355C8461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96819" y="-16210"/>
            <a:ext cx="3233048" cy="6890418"/>
          </a:xfrm>
          <a:prstGeom prst="rect">
            <a:avLst/>
          </a:prstGeom>
        </p:spPr>
      </p:pic>
      <p:sp>
        <p:nvSpPr>
          <p:cNvPr id="4" name="TextBox 3">
            <a:extLst>
              <a:ext uri="{FF2B5EF4-FFF2-40B4-BE49-F238E27FC236}">
                <a16:creationId xmlns:a16="http://schemas.microsoft.com/office/drawing/2014/main" id="{9E2118FF-C995-4E36-A503-C645BC0AE62E}"/>
              </a:ext>
            </a:extLst>
          </p:cNvPr>
          <p:cNvSpPr txBox="1"/>
          <p:nvPr/>
        </p:nvSpPr>
        <p:spPr>
          <a:xfrm>
            <a:off x="598464" y="1437597"/>
            <a:ext cx="10995072" cy="4431983"/>
          </a:xfrm>
          <a:prstGeom prst="rect">
            <a:avLst/>
          </a:prstGeom>
          <a:noFill/>
        </p:spPr>
        <p:txBody>
          <a:bodyPr wrap="square" rtlCol="0">
            <a:spAutoFit/>
          </a:bodyPr>
          <a:lstStyle/>
          <a:p>
            <a:r>
              <a:rPr lang="en-US" sz="4400" dirty="0">
                <a:latin typeface="+mj-lt"/>
              </a:rPr>
              <a:t>In the same way, the gospel is bearing fruit and growing throughout the whole world—just as it has been doing among you since the day you heard it and truly understood God’s </a:t>
            </a:r>
            <a:r>
              <a:rPr lang="en-US" sz="4400" b="1" dirty="0">
                <a:effectLst>
                  <a:outerShdw blurRad="38100" dist="38100" dir="2700000" algn="tl">
                    <a:srgbClr val="000000">
                      <a:alpha val="43137"/>
                    </a:srgbClr>
                  </a:outerShdw>
                </a:effectLst>
                <a:latin typeface="+mj-lt"/>
              </a:rPr>
              <a:t>grace.</a:t>
            </a:r>
          </a:p>
          <a:p>
            <a:endParaRPr lang="en-US" sz="4400" dirty="0">
              <a:latin typeface="+mj-lt"/>
            </a:endParaRPr>
          </a:p>
          <a:p>
            <a:pPr algn="r"/>
            <a:r>
              <a:rPr lang="en-US" sz="4400" dirty="0">
                <a:latin typeface="+mj-lt"/>
              </a:rPr>
              <a:t>Colossians 1:6</a:t>
            </a:r>
          </a:p>
          <a:p>
            <a:endParaRPr lang="en-US" dirty="0">
              <a:latin typeface="+mj-lt"/>
            </a:endParaRPr>
          </a:p>
        </p:txBody>
      </p:sp>
    </p:spTree>
    <p:extLst>
      <p:ext uri="{BB962C8B-B14F-4D97-AF65-F5344CB8AC3E}">
        <p14:creationId xmlns:p14="http://schemas.microsoft.com/office/powerpoint/2010/main" val="1742126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uilding&#10;&#10;Description generated with very high confidence">
            <a:extLst>
              <a:ext uri="{FF2B5EF4-FFF2-40B4-BE49-F238E27FC236}">
                <a16:creationId xmlns:a16="http://schemas.microsoft.com/office/drawing/2014/main" id="{8F27C6EE-D7C0-4F43-B782-422FD57BE8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6F0AFCA6-1ADA-4AAB-8BF1-FF76F291C5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29250"/>
            <a:ext cx="12192000" cy="1434491"/>
          </a:xfrm>
          <a:prstGeom prst="rect">
            <a:avLst/>
          </a:prstGeom>
        </p:spPr>
      </p:pic>
      <p:sp>
        <p:nvSpPr>
          <p:cNvPr id="5" name="Rectangle 4">
            <a:extLst>
              <a:ext uri="{FF2B5EF4-FFF2-40B4-BE49-F238E27FC236}">
                <a16:creationId xmlns:a16="http://schemas.microsoft.com/office/drawing/2014/main" id="{ED08FF39-3A17-4DC1-94E2-B0D81864B965}"/>
              </a:ext>
            </a:extLst>
          </p:cNvPr>
          <p:cNvSpPr/>
          <p:nvPr/>
        </p:nvSpPr>
        <p:spPr>
          <a:xfrm>
            <a:off x="184756" y="5577108"/>
            <a:ext cx="11732351" cy="1138773"/>
          </a:xfrm>
          <a:prstGeom prst="rect">
            <a:avLst/>
          </a:prstGeom>
        </p:spPr>
        <p:txBody>
          <a:bodyPr wrap="square">
            <a:spAutoFit/>
          </a:bodyPr>
          <a:lstStyle/>
          <a:p>
            <a:r>
              <a:rPr lang="en-US" sz="3200" dirty="0">
                <a:solidFill>
                  <a:schemeClr val="bg1"/>
                </a:solidFill>
                <a:cs typeface="Arial"/>
              </a:rPr>
              <a:t>The Holy Spirit is working in the hearts of the Hmong people</a:t>
            </a:r>
          </a:p>
          <a:p>
            <a:r>
              <a:rPr lang="en-US" sz="3600" b="1" dirty="0">
                <a:solidFill>
                  <a:schemeClr val="bg1"/>
                </a:solidFill>
                <a:effectLst>
                  <a:outerShdw blurRad="38100" dist="38100" dir="2700000" algn="tl">
                    <a:srgbClr val="000000">
                      <a:alpha val="43137"/>
                    </a:srgbClr>
                  </a:outerShdw>
                </a:effectLst>
                <a:cs typeface="Arial"/>
              </a:rPr>
              <a:t>The HFC now has more than 120,000 members</a:t>
            </a:r>
          </a:p>
        </p:txBody>
      </p:sp>
      <p:pic>
        <p:nvPicPr>
          <p:cNvPr id="7" name="Picture 6" descr="WELSlogo_reverse_print.eps">
            <a:extLst>
              <a:ext uri="{FF2B5EF4-FFF2-40B4-BE49-F238E27FC236}">
                <a16:creationId xmlns:a16="http://schemas.microsoft.com/office/drawing/2014/main" id="{29D4CE1F-3111-4AE3-9C9F-7448E1CEA8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3370708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store&#10;&#10;Description generated with very high confidence">
            <a:extLst>
              <a:ext uri="{FF2B5EF4-FFF2-40B4-BE49-F238E27FC236}">
                <a16:creationId xmlns:a16="http://schemas.microsoft.com/office/drawing/2014/main" id="{7A3CF912-48EF-434F-B175-2854BD043A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1" cy="6858000"/>
          </a:xfrm>
          <a:prstGeom prst="rect">
            <a:avLst/>
          </a:prstGeom>
        </p:spPr>
      </p:pic>
      <p:pic>
        <p:nvPicPr>
          <p:cNvPr id="4" name="Picture 3" descr="blackopacity30.png">
            <a:extLst>
              <a:ext uri="{FF2B5EF4-FFF2-40B4-BE49-F238E27FC236}">
                <a16:creationId xmlns:a16="http://schemas.microsoft.com/office/drawing/2014/main" id="{3E67A5D7-6202-40FD-99FC-81D20417AC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914900"/>
            <a:ext cx="12192000" cy="1948841"/>
          </a:xfrm>
          <a:prstGeom prst="rect">
            <a:avLst/>
          </a:prstGeom>
        </p:spPr>
      </p:pic>
      <p:sp>
        <p:nvSpPr>
          <p:cNvPr id="5" name="Rectangle 4">
            <a:extLst>
              <a:ext uri="{FF2B5EF4-FFF2-40B4-BE49-F238E27FC236}">
                <a16:creationId xmlns:a16="http://schemas.microsoft.com/office/drawing/2014/main" id="{7D5153B5-6393-4331-AFCB-437AE5D1FB20}"/>
              </a:ext>
            </a:extLst>
          </p:cNvPr>
          <p:cNvSpPr/>
          <p:nvPr/>
        </p:nvSpPr>
        <p:spPr>
          <a:xfrm>
            <a:off x="184756" y="5012157"/>
            <a:ext cx="11732351" cy="1754326"/>
          </a:xfrm>
          <a:prstGeom prst="rect">
            <a:avLst/>
          </a:prstGeom>
        </p:spPr>
        <p:txBody>
          <a:bodyPr wrap="square">
            <a:spAutoFit/>
          </a:bodyPr>
          <a:lstStyle/>
          <a:p>
            <a:r>
              <a:rPr lang="en-US" sz="3500" b="1" dirty="0">
                <a:solidFill>
                  <a:schemeClr val="bg1"/>
                </a:solidFill>
                <a:effectLst>
                  <a:outerShdw blurRad="38100" dist="38100" dir="2700000" algn="tl">
                    <a:srgbClr val="000000">
                      <a:alpha val="43137"/>
                    </a:srgbClr>
                  </a:outerShdw>
                </a:effectLst>
                <a:cs typeface="Arial"/>
              </a:rPr>
              <a:t>WELS Missions representatives visited Vietnam in 2018 </a:t>
            </a:r>
            <a:r>
              <a:rPr lang="en-US" sz="3500" dirty="0">
                <a:solidFill>
                  <a:schemeClr val="bg1"/>
                </a:solidFill>
                <a:cs typeface="Arial"/>
              </a:rPr>
              <a:t>to meet with HFC and VFC leadership and assess what is needed for a theological training facility</a:t>
            </a:r>
          </a:p>
        </p:txBody>
      </p:sp>
      <p:pic>
        <p:nvPicPr>
          <p:cNvPr id="7" name="Picture 6" descr="WELSlogo_reverse_print.eps">
            <a:extLst>
              <a:ext uri="{FF2B5EF4-FFF2-40B4-BE49-F238E27FC236}">
                <a16:creationId xmlns:a16="http://schemas.microsoft.com/office/drawing/2014/main" id="{20456386-4F2D-49D9-8F5E-43A0420EA0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35962" y="260648"/>
            <a:ext cx="1381145" cy="470478"/>
          </a:xfrm>
          <a:prstGeom prst="rect">
            <a:avLst/>
          </a:prstGeom>
        </p:spPr>
      </p:pic>
    </p:spTree>
    <p:extLst>
      <p:ext uri="{BB962C8B-B14F-4D97-AF65-F5344CB8AC3E}">
        <p14:creationId xmlns:p14="http://schemas.microsoft.com/office/powerpoint/2010/main" val="2040938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3F8E2603-1D83-4CDF-BB29-90F08E6F779E}"/>
              </a:ext>
            </a:extLst>
          </p:cNvPr>
          <p:cNvPicPr>
            <a:picLocks noChangeAspect="1"/>
          </p:cNvPicPr>
          <p:nvPr/>
        </p:nvPicPr>
        <p:blipFill>
          <a:blip r:embed="rId3"/>
          <a:stretch>
            <a:fillRect/>
          </a:stretch>
        </p:blipFill>
        <p:spPr>
          <a:xfrm>
            <a:off x="0" y="1713"/>
            <a:ext cx="12192000" cy="6854573"/>
          </a:xfrm>
          <a:prstGeom prst="rect">
            <a:avLst/>
          </a:prstGeom>
        </p:spPr>
      </p:pic>
      <p:pic>
        <p:nvPicPr>
          <p:cNvPr id="4" name="Picture 3" descr="blackopacity30.png">
            <a:extLst>
              <a:ext uri="{FF2B5EF4-FFF2-40B4-BE49-F238E27FC236}">
                <a16:creationId xmlns:a16="http://schemas.microsoft.com/office/drawing/2014/main" id="{6AF4C572-3B1D-4F33-BBF6-3CF83752B3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279366"/>
            <a:ext cx="12192000" cy="1584375"/>
          </a:xfrm>
          <a:prstGeom prst="rect">
            <a:avLst/>
          </a:prstGeom>
        </p:spPr>
      </p:pic>
      <p:sp>
        <p:nvSpPr>
          <p:cNvPr id="5" name="Rectangle 4">
            <a:extLst>
              <a:ext uri="{FF2B5EF4-FFF2-40B4-BE49-F238E27FC236}">
                <a16:creationId xmlns:a16="http://schemas.microsoft.com/office/drawing/2014/main" id="{161BFF1D-5770-4E06-9961-FC68BB680DB3}"/>
              </a:ext>
            </a:extLst>
          </p:cNvPr>
          <p:cNvSpPr/>
          <p:nvPr/>
        </p:nvSpPr>
        <p:spPr>
          <a:xfrm>
            <a:off x="229824" y="5504073"/>
            <a:ext cx="11962176" cy="1169551"/>
          </a:xfrm>
          <a:prstGeom prst="rect">
            <a:avLst/>
          </a:prstGeom>
        </p:spPr>
        <p:txBody>
          <a:bodyPr wrap="square">
            <a:spAutoFit/>
          </a:bodyPr>
          <a:lstStyle/>
          <a:p>
            <a:r>
              <a:rPr lang="en-US" sz="3500" b="1" dirty="0">
                <a:solidFill>
                  <a:schemeClr val="bg1"/>
                </a:solidFill>
                <a:effectLst>
                  <a:outerShdw blurRad="38100" dist="38100" dir="2700000" algn="tl">
                    <a:srgbClr val="000000">
                      <a:alpha val="43137"/>
                    </a:srgbClr>
                  </a:outerShdw>
                </a:effectLst>
                <a:cs typeface="Arial"/>
              </a:rPr>
              <a:t>WELS President Mark Schroeder </a:t>
            </a:r>
            <a:r>
              <a:rPr lang="en-US" sz="3500" dirty="0">
                <a:solidFill>
                  <a:schemeClr val="bg1"/>
                </a:solidFill>
                <a:cs typeface="Arial"/>
              </a:rPr>
              <a:t>accompanied World Missions representatives to Vietnam in April 2019</a:t>
            </a:r>
          </a:p>
        </p:txBody>
      </p:sp>
    </p:spTree>
    <p:extLst>
      <p:ext uri="{BB962C8B-B14F-4D97-AF65-F5344CB8AC3E}">
        <p14:creationId xmlns:p14="http://schemas.microsoft.com/office/powerpoint/2010/main" val="44186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10;&#10;Description generated with high confidence">
            <a:extLst>
              <a:ext uri="{FF2B5EF4-FFF2-40B4-BE49-F238E27FC236}">
                <a16:creationId xmlns:a16="http://schemas.microsoft.com/office/drawing/2014/main" id="{9DFB49D5-27FB-4824-9154-3AECAE33FC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26208" y="0"/>
            <a:ext cx="3217837" cy="6858000"/>
          </a:xfrm>
          <a:prstGeom prst="rect">
            <a:avLst/>
          </a:prstGeom>
        </p:spPr>
      </p:pic>
      <p:pic>
        <p:nvPicPr>
          <p:cNvPr id="3" name="Picture 2" descr="A picture containing table, person, indoor, man&#10;&#10;Description automatically generated">
            <a:extLst>
              <a:ext uri="{FF2B5EF4-FFF2-40B4-BE49-F238E27FC236}">
                <a16:creationId xmlns:a16="http://schemas.microsoft.com/office/drawing/2014/main" id="{1BD3A356-A9A4-4723-BDE7-67755C84113C}"/>
              </a:ext>
            </a:extLst>
          </p:cNvPr>
          <p:cNvPicPr>
            <a:picLocks noChangeAspect="1"/>
          </p:cNvPicPr>
          <p:nvPr/>
        </p:nvPicPr>
        <p:blipFill>
          <a:blip r:embed="rId4"/>
          <a:stretch>
            <a:fillRect/>
          </a:stretch>
        </p:blipFill>
        <p:spPr>
          <a:xfrm>
            <a:off x="445514" y="465171"/>
            <a:ext cx="6670330" cy="3752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2E1391A0-BF99-4DDD-9F12-B547F2C77628}"/>
              </a:ext>
            </a:extLst>
          </p:cNvPr>
          <p:cNvSpPr txBox="1"/>
          <p:nvPr/>
        </p:nvSpPr>
        <p:spPr>
          <a:xfrm>
            <a:off x="322052" y="4638503"/>
            <a:ext cx="11869948" cy="1754326"/>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A huge step forward: </a:t>
            </a:r>
            <a:r>
              <a:rPr lang="en-US" sz="3600" dirty="0"/>
              <a:t>A Memorandum of Understanding (MOU) was signed by WELS and Vietnamese Fellowship Church representatives in April 2019 </a:t>
            </a:r>
          </a:p>
        </p:txBody>
      </p:sp>
    </p:spTree>
    <p:extLst>
      <p:ext uri="{BB962C8B-B14F-4D97-AF65-F5344CB8AC3E}">
        <p14:creationId xmlns:p14="http://schemas.microsoft.com/office/powerpoint/2010/main" val="2957462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n top of a grass covered field&#10;&#10;Description automatically generated">
            <a:extLst>
              <a:ext uri="{FF2B5EF4-FFF2-40B4-BE49-F238E27FC236}">
                <a16:creationId xmlns:a16="http://schemas.microsoft.com/office/drawing/2014/main" id="{16AD5843-3BF7-4998-917C-4C53923789A0}"/>
              </a:ext>
            </a:extLst>
          </p:cNvPr>
          <p:cNvPicPr>
            <a:picLocks noChangeAspect="1"/>
          </p:cNvPicPr>
          <p:nvPr/>
        </p:nvPicPr>
        <p:blipFill rotWithShape="1">
          <a:blip r:embed="rId3"/>
          <a:srcRect l="7969" t="13046" r="6290" b="9641"/>
          <a:stretch/>
        </p:blipFill>
        <p:spPr>
          <a:xfrm>
            <a:off x="5555411" y="1946791"/>
            <a:ext cx="5865963" cy="39670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close up of a logo&#10;&#10;Description generated with high confidence">
            <a:extLst>
              <a:ext uri="{FF2B5EF4-FFF2-40B4-BE49-F238E27FC236}">
                <a16:creationId xmlns:a16="http://schemas.microsoft.com/office/drawing/2014/main" id="{E02E4213-7EB7-409A-83C5-FFF509B666C7}"/>
              </a:ext>
            </a:extLst>
          </p:cNvPr>
          <p:cNvPicPr>
            <a:picLocks noChangeAspect="1"/>
          </p:cNvPicPr>
          <p:nvPr/>
        </p:nvPicPr>
        <p:blipFill>
          <a:blip r:embed="rId4"/>
          <a:stretch>
            <a:fillRect/>
          </a:stretch>
        </p:blipFill>
        <p:spPr>
          <a:xfrm>
            <a:off x="-96253" y="0"/>
            <a:ext cx="12192000" cy="1367642"/>
          </a:xfrm>
          <a:prstGeom prst="rect">
            <a:avLst/>
          </a:prstGeom>
        </p:spPr>
      </p:pic>
      <p:sp>
        <p:nvSpPr>
          <p:cNvPr id="4" name="TextBox 3">
            <a:extLst>
              <a:ext uri="{FF2B5EF4-FFF2-40B4-BE49-F238E27FC236}">
                <a16:creationId xmlns:a16="http://schemas.microsoft.com/office/drawing/2014/main" id="{418640F5-9179-47BD-B98D-44BCC8A701F6}"/>
              </a:ext>
            </a:extLst>
          </p:cNvPr>
          <p:cNvSpPr txBox="1"/>
          <p:nvPr/>
        </p:nvSpPr>
        <p:spPr>
          <a:xfrm>
            <a:off x="563591" y="2499153"/>
            <a:ext cx="4336213" cy="2862322"/>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Surveying the land </a:t>
            </a:r>
            <a:r>
              <a:rPr lang="en-US" sz="3600" dirty="0"/>
              <a:t>chosen for the  theological training facility in Hanoi, Vietnam</a:t>
            </a:r>
          </a:p>
        </p:txBody>
      </p:sp>
    </p:spTree>
    <p:extLst>
      <p:ext uri="{BB962C8B-B14F-4D97-AF65-F5344CB8AC3E}">
        <p14:creationId xmlns:p14="http://schemas.microsoft.com/office/powerpoint/2010/main" val="3444178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icture&#10;&#10;Description automatically generated">
            <a:extLst>
              <a:ext uri="{FF2B5EF4-FFF2-40B4-BE49-F238E27FC236}">
                <a16:creationId xmlns:a16="http://schemas.microsoft.com/office/drawing/2014/main" id="{9B9FC039-E2AE-47F7-9421-7C93E384AD0A}"/>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78DE8EA8-52BA-47A2-B82C-9BB3296E0A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504493"/>
            <a:ext cx="12192000" cy="1353507"/>
          </a:xfrm>
          <a:prstGeom prst="rect">
            <a:avLst/>
          </a:prstGeom>
        </p:spPr>
      </p:pic>
      <p:sp>
        <p:nvSpPr>
          <p:cNvPr id="5" name="Rectangle 4">
            <a:extLst>
              <a:ext uri="{FF2B5EF4-FFF2-40B4-BE49-F238E27FC236}">
                <a16:creationId xmlns:a16="http://schemas.microsoft.com/office/drawing/2014/main" id="{193923D6-8F79-4C0B-AE47-E82EE1B22A9D}"/>
              </a:ext>
            </a:extLst>
          </p:cNvPr>
          <p:cNvSpPr/>
          <p:nvPr/>
        </p:nvSpPr>
        <p:spPr>
          <a:xfrm>
            <a:off x="114912" y="5596470"/>
            <a:ext cx="11962176" cy="1169551"/>
          </a:xfrm>
          <a:prstGeom prst="rect">
            <a:avLst/>
          </a:prstGeom>
        </p:spPr>
        <p:txBody>
          <a:bodyPr wrap="square">
            <a:spAutoFit/>
          </a:bodyPr>
          <a:lstStyle/>
          <a:p>
            <a:r>
              <a:rPr lang="en-US" sz="3500" b="1" dirty="0">
                <a:solidFill>
                  <a:schemeClr val="bg1"/>
                </a:solidFill>
                <a:effectLst>
                  <a:outerShdw blurRad="38100" dist="38100" dir="2700000" algn="tl">
                    <a:srgbClr val="000000">
                      <a:alpha val="43137"/>
                    </a:srgbClr>
                  </a:outerShdw>
                </a:effectLst>
                <a:cs typeface="Arial"/>
              </a:rPr>
              <a:t>Land has been cleared </a:t>
            </a:r>
            <a:r>
              <a:rPr lang="en-US" sz="3500" dirty="0">
                <a:solidFill>
                  <a:schemeClr val="bg1"/>
                </a:solidFill>
                <a:cs typeface="Arial"/>
              </a:rPr>
              <a:t>and construction negotiations are currently underway</a:t>
            </a:r>
          </a:p>
        </p:txBody>
      </p:sp>
      <p:pic>
        <p:nvPicPr>
          <p:cNvPr id="6" name="Picture 5" descr="WELSlogo_reverse_print.eps">
            <a:extLst>
              <a:ext uri="{FF2B5EF4-FFF2-40B4-BE49-F238E27FC236}">
                <a16:creationId xmlns:a16="http://schemas.microsoft.com/office/drawing/2014/main" id="{4A01CB64-298D-4643-B228-D54390F389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344128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10;&#10;Description generated with high confidence">
            <a:extLst>
              <a:ext uri="{FF2B5EF4-FFF2-40B4-BE49-F238E27FC236}">
                <a16:creationId xmlns:a16="http://schemas.microsoft.com/office/drawing/2014/main" id="{01079EE0-922C-48CE-8CBE-D77EA9AF72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58931" y="0"/>
            <a:ext cx="3217837" cy="6858000"/>
          </a:xfrm>
          <a:prstGeom prst="rect">
            <a:avLst/>
          </a:prstGeom>
        </p:spPr>
      </p:pic>
      <p:pic>
        <p:nvPicPr>
          <p:cNvPr id="3" name="Picture 2" descr="A group of people looking at each other&#10;&#10;Description generated with very high confidence">
            <a:extLst>
              <a:ext uri="{FF2B5EF4-FFF2-40B4-BE49-F238E27FC236}">
                <a16:creationId xmlns:a16="http://schemas.microsoft.com/office/drawing/2014/main" id="{C7878BD7-1DA7-4BA7-A83F-21B483EECB2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3516" y="384008"/>
            <a:ext cx="6363404" cy="41117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EB00A925-3A09-4DC9-93F5-C752C6CC8A53}"/>
              </a:ext>
            </a:extLst>
          </p:cNvPr>
          <p:cNvSpPr txBox="1"/>
          <p:nvPr/>
        </p:nvSpPr>
        <p:spPr>
          <a:xfrm>
            <a:off x="503516" y="4904332"/>
            <a:ext cx="11345583" cy="1569660"/>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2,500 additional HFC leaders </a:t>
            </a:r>
            <a:r>
              <a:rPr lang="en-US" sz="3200" dirty="0"/>
              <a:t>will receive catechism training through regional seminars and special courses held at the facility in Hanoi</a:t>
            </a:r>
          </a:p>
        </p:txBody>
      </p:sp>
      <p:sp>
        <p:nvSpPr>
          <p:cNvPr id="5" name="TextBox 4">
            <a:extLst>
              <a:ext uri="{FF2B5EF4-FFF2-40B4-BE49-F238E27FC236}">
                <a16:creationId xmlns:a16="http://schemas.microsoft.com/office/drawing/2014/main" id="{B5D809D1-B3CB-4205-8A52-FD55875958B5}"/>
              </a:ext>
            </a:extLst>
          </p:cNvPr>
          <p:cNvSpPr txBox="1"/>
          <p:nvPr/>
        </p:nvSpPr>
        <p:spPr>
          <a:xfrm>
            <a:off x="7391399" y="1368893"/>
            <a:ext cx="4457700" cy="2308324"/>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350 HFC pastors </a:t>
            </a:r>
            <a:r>
              <a:rPr lang="en-US" sz="3600" dirty="0"/>
              <a:t>are ready to begin their seminary-level education</a:t>
            </a:r>
          </a:p>
        </p:txBody>
      </p:sp>
    </p:spTree>
    <p:extLst>
      <p:ext uri="{BB962C8B-B14F-4D97-AF65-F5344CB8AC3E}">
        <p14:creationId xmlns:p14="http://schemas.microsoft.com/office/powerpoint/2010/main" val="1976869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iding a motorcycle on a city street&#10;&#10;Description generated with very high confidence">
            <a:extLst>
              <a:ext uri="{FF2B5EF4-FFF2-40B4-BE49-F238E27FC236}">
                <a16:creationId xmlns:a16="http://schemas.microsoft.com/office/drawing/2014/main" id="{7E15733A-71E1-4F0B-ADDB-A02E5E98D7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6" name="Picture 5" descr="blackopacity30.png">
            <a:extLst>
              <a:ext uri="{FF2B5EF4-FFF2-40B4-BE49-F238E27FC236}">
                <a16:creationId xmlns:a16="http://schemas.microsoft.com/office/drawing/2014/main" id="{FDA75D08-7F33-4732-8FDB-491208C7EF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29250"/>
            <a:ext cx="12192000" cy="1434491"/>
          </a:xfrm>
          <a:prstGeom prst="rect">
            <a:avLst/>
          </a:prstGeom>
        </p:spPr>
      </p:pic>
      <p:sp>
        <p:nvSpPr>
          <p:cNvPr id="7" name="Rectangle 6">
            <a:extLst>
              <a:ext uri="{FF2B5EF4-FFF2-40B4-BE49-F238E27FC236}">
                <a16:creationId xmlns:a16="http://schemas.microsoft.com/office/drawing/2014/main" id="{28A3F66C-B5F2-4AC6-BB88-8C8779747ABC}"/>
              </a:ext>
            </a:extLst>
          </p:cNvPr>
          <p:cNvSpPr/>
          <p:nvPr/>
        </p:nvSpPr>
        <p:spPr>
          <a:xfrm>
            <a:off x="229824" y="5546330"/>
            <a:ext cx="11732351" cy="1200329"/>
          </a:xfrm>
          <a:prstGeom prst="rect">
            <a:avLst/>
          </a:prstGeom>
        </p:spPr>
        <p:txBody>
          <a:bodyPr wrap="square">
            <a:spAutoFit/>
          </a:bodyPr>
          <a:lstStyle/>
          <a:p>
            <a:r>
              <a:rPr lang="en-US" sz="3600" dirty="0">
                <a:solidFill>
                  <a:schemeClr val="bg1"/>
                </a:solidFill>
                <a:cs typeface="Arial"/>
              </a:rPr>
              <a:t>The theological training facility will be based in </a:t>
            </a:r>
            <a:r>
              <a:rPr lang="en-US" sz="3600" b="1" dirty="0">
                <a:solidFill>
                  <a:schemeClr val="bg1"/>
                </a:solidFill>
                <a:effectLst>
                  <a:outerShdw blurRad="38100" dist="38100" dir="2700000" algn="tl">
                    <a:srgbClr val="000000">
                      <a:alpha val="43137"/>
                    </a:srgbClr>
                  </a:outerShdw>
                </a:effectLst>
                <a:cs typeface="Arial"/>
              </a:rPr>
              <a:t>Hanoi, a central location for all HFC leaders</a:t>
            </a:r>
          </a:p>
        </p:txBody>
      </p:sp>
      <p:pic>
        <p:nvPicPr>
          <p:cNvPr id="9" name="Picture 8" descr="WELSlogo_reverse_print.eps">
            <a:extLst>
              <a:ext uri="{FF2B5EF4-FFF2-40B4-BE49-F238E27FC236}">
                <a16:creationId xmlns:a16="http://schemas.microsoft.com/office/drawing/2014/main" id="{F1F602C3-2F05-4E5C-AB6F-88AD2E041C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2074446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in a room&#10;&#10;Description generated with very high confidence">
            <a:extLst>
              <a:ext uri="{FF2B5EF4-FFF2-40B4-BE49-F238E27FC236}">
                <a16:creationId xmlns:a16="http://schemas.microsoft.com/office/drawing/2014/main" id="{23C353DA-F181-45FF-ACBD-40DADE2D04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E33E3507-108F-45B6-A265-90F549E1CD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4932948"/>
            <a:ext cx="12192000" cy="1891236"/>
          </a:xfrm>
          <a:prstGeom prst="rect">
            <a:avLst/>
          </a:prstGeom>
        </p:spPr>
      </p:pic>
      <p:sp>
        <p:nvSpPr>
          <p:cNvPr id="6" name="TextBox 5">
            <a:extLst>
              <a:ext uri="{FF2B5EF4-FFF2-40B4-BE49-F238E27FC236}">
                <a16:creationId xmlns:a16="http://schemas.microsoft.com/office/drawing/2014/main" id="{1AE49DBE-142C-493A-B46D-C8F36D5CFF8E}"/>
              </a:ext>
            </a:extLst>
          </p:cNvPr>
          <p:cNvSpPr txBox="1"/>
          <p:nvPr/>
        </p:nvSpPr>
        <p:spPr>
          <a:xfrm>
            <a:off x="229824" y="4992332"/>
            <a:ext cx="11962175" cy="1754326"/>
          </a:xfrm>
          <a:prstGeom prst="rect">
            <a:avLst/>
          </a:prstGeom>
          <a:noFill/>
        </p:spPr>
        <p:txBody>
          <a:bodyPr wrap="square" rtlCol="0">
            <a:spAutoFit/>
          </a:bodyPr>
          <a:lstStyle/>
          <a:p>
            <a:r>
              <a:rPr lang="en-US" sz="3600" dirty="0">
                <a:solidFill>
                  <a:schemeClr val="bg1"/>
                </a:solidFill>
              </a:rPr>
              <a:t>The </a:t>
            </a:r>
            <a:r>
              <a:rPr lang="en-US" sz="3600" b="1" dirty="0">
                <a:solidFill>
                  <a:schemeClr val="bg1"/>
                </a:solidFill>
                <a:effectLst>
                  <a:outerShdw blurRad="38100" dist="38100" dir="2700000" algn="tl">
                    <a:srgbClr val="000000">
                      <a:alpha val="43137"/>
                    </a:srgbClr>
                  </a:outerShdw>
                </a:effectLst>
              </a:rPr>
              <a:t>new facility </a:t>
            </a:r>
            <a:r>
              <a:rPr lang="en-US" sz="3600" dirty="0">
                <a:solidFill>
                  <a:schemeClr val="bg1"/>
                </a:solidFill>
              </a:rPr>
              <a:t>would include a </a:t>
            </a:r>
            <a:r>
              <a:rPr lang="en-US" sz="3600" b="1" dirty="0">
                <a:solidFill>
                  <a:schemeClr val="bg1"/>
                </a:solidFill>
                <a:effectLst>
                  <a:outerShdw blurRad="38100" dist="38100" dir="2700000" algn="tl">
                    <a:srgbClr val="000000">
                      <a:alpha val="43137"/>
                    </a:srgbClr>
                  </a:outerShdw>
                </a:effectLst>
              </a:rPr>
              <a:t>worship space</a:t>
            </a:r>
            <a:r>
              <a:rPr lang="en-US" sz="3600" dirty="0">
                <a:solidFill>
                  <a:schemeClr val="bg1"/>
                </a:solidFill>
              </a:rPr>
              <a:t>, </a:t>
            </a:r>
            <a:r>
              <a:rPr lang="en-US" sz="3600" b="1" dirty="0">
                <a:solidFill>
                  <a:schemeClr val="bg1"/>
                </a:solidFill>
                <a:effectLst>
                  <a:outerShdw blurRad="38100" dist="38100" dir="2700000" algn="tl">
                    <a:srgbClr val="000000">
                      <a:alpha val="43137"/>
                    </a:srgbClr>
                  </a:outerShdw>
                </a:effectLst>
              </a:rPr>
              <a:t>dormitories and kitchen facilities </a:t>
            </a:r>
            <a:r>
              <a:rPr lang="en-US" sz="3600" dirty="0">
                <a:solidFill>
                  <a:schemeClr val="bg1"/>
                </a:solidFill>
              </a:rPr>
              <a:t>for 60 people, </a:t>
            </a:r>
            <a:r>
              <a:rPr lang="en-US" sz="3600" b="1" dirty="0">
                <a:solidFill>
                  <a:schemeClr val="bg1"/>
                </a:solidFill>
                <a:effectLst>
                  <a:outerShdw blurRad="38100" dist="38100" dir="2700000" algn="tl">
                    <a:srgbClr val="000000">
                      <a:alpha val="43137"/>
                    </a:srgbClr>
                  </a:outerShdw>
                </a:effectLst>
              </a:rPr>
              <a:t>ministry offices </a:t>
            </a:r>
            <a:r>
              <a:rPr lang="en-US" sz="3600" dirty="0">
                <a:solidFill>
                  <a:schemeClr val="bg1"/>
                </a:solidFill>
              </a:rPr>
              <a:t>for leaders of the HFC, and </a:t>
            </a:r>
            <a:r>
              <a:rPr lang="en-US" sz="3600" b="1" dirty="0">
                <a:solidFill>
                  <a:schemeClr val="bg1"/>
                </a:solidFill>
                <a:effectLst>
                  <a:outerShdw blurRad="38100" dist="38100" dir="2700000" algn="tl">
                    <a:srgbClr val="000000">
                      <a:alpha val="43137"/>
                    </a:srgbClr>
                  </a:outerShdw>
                </a:effectLst>
              </a:rPr>
              <a:t>classrooms</a:t>
            </a:r>
            <a:r>
              <a:rPr lang="en-US" sz="3600" dirty="0">
                <a:solidFill>
                  <a:schemeClr val="bg1"/>
                </a:solidFill>
              </a:rPr>
              <a:t> </a:t>
            </a:r>
          </a:p>
        </p:txBody>
      </p:sp>
      <p:pic>
        <p:nvPicPr>
          <p:cNvPr id="5" name="Picture 4" descr="WELSlogo_reverse_print.eps">
            <a:extLst>
              <a:ext uri="{FF2B5EF4-FFF2-40B4-BE49-F238E27FC236}">
                <a16:creationId xmlns:a16="http://schemas.microsoft.com/office/drawing/2014/main" id="{41A8DF06-ADC2-4C01-963A-571F5B420C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1852220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4032599E-4D47-4709-9283-4386159D5C67}"/>
              </a:ext>
            </a:extLst>
          </p:cNvPr>
          <p:cNvPicPr>
            <a:picLocks noChangeAspect="1"/>
          </p:cNvPicPr>
          <p:nvPr/>
        </p:nvPicPr>
        <p:blipFill>
          <a:blip r:embed="rId3"/>
          <a:stretch>
            <a:fillRect/>
          </a:stretch>
        </p:blipFill>
        <p:spPr>
          <a:xfrm>
            <a:off x="-1" y="550702"/>
            <a:ext cx="7072197" cy="792116"/>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id="{5C69182E-EFC6-4A71-9565-7A17C3F6C262}"/>
              </a:ext>
            </a:extLst>
          </p:cNvPr>
          <p:cNvPicPr>
            <a:picLocks noChangeAspect="1"/>
          </p:cNvPicPr>
          <p:nvPr/>
        </p:nvPicPr>
        <p:blipFill>
          <a:blip r:embed="rId4"/>
          <a:stretch>
            <a:fillRect/>
          </a:stretch>
        </p:blipFill>
        <p:spPr>
          <a:xfrm>
            <a:off x="6721669" y="291163"/>
            <a:ext cx="4820149" cy="3615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group of people walking down a dirt road&#10;&#10;Description generated with very high confidence">
            <a:extLst>
              <a:ext uri="{FF2B5EF4-FFF2-40B4-BE49-F238E27FC236}">
                <a16:creationId xmlns:a16="http://schemas.microsoft.com/office/drawing/2014/main" id="{31ABC12C-0E4E-4546-8305-0BE0DB3B70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5815" y="1792240"/>
            <a:ext cx="5395347" cy="46177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FDA6E6E9-740A-45B9-9A00-32F6EDC44783}"/>
              </a:ext>
            </a:extLst>
          </p:cNvPr>
          <p:cNvSpPr txBox="1"/>
          <p:nvPr/>
        </p:nvSpPr>
        <p:spPr>
          <a:xfrm>
            <a:off x="6566536" y="4262195"/>
            <a:ext cx="5111163" cy="2246769"/>
          </a:xfrm>
          <a:prstGeom prst="rect">
            <a:avLst/>
          </a:prstGeom>
          <a:noFill/>
        </p:spPr>
        <p:txBody>
          <a:bodyPr wrap="square" rtlCol="0">
            <a:spAutoFit/>
          </a:bodyPr>
          <a:lstStyle/>
          <a:p>
            <a:r>
              <a:rPr lang="en-US" sz="2800" dirty="0"/>
              <a:t>Operational costs will include salaries, living and travel costs for rural church leaders, and travel expenses for regional seminars throughout Vietnam</a:t>
            </a:r>
          </a:p>
        </p:txBody>
      </p:sp>
    </p:spTree>
    <p:extLst>
      <p:ext uri="{BB962C8B-B14F-4D97-AF65-F5344CB8AC3E}">
        <p14:creationId xmlns:p14="http://schemas.microsoft.com/office/powerpoint/2010/main" val="3338585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generated with very high confidence">
            <a:extLst>
              <a:ext uri="{FF2B5EF4-FFF2-40B4-BE49-F238E27FC236}">
                <a16:creationId xmlns:a16="http://schemas.microsoft.com/office/drawing/2014/main" id="{36D30257-73C2-4294-86F6-5992B57F9D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blackopacity30.png">
            <a:extLst>
              <a:ext uri="{FF2B5EF4-FFF2-40B4-BE49-F238E27FC236}">
                <a16:creationId xmlns:a16="http://schemas.microsoft.com/office/drawing/2014/main" id="{143AB498-5619-4260-82AF-CB1E01ADD5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405" y="5349214"/>
            <a:ext cx="12192000" cy="1485588"/>
          </a:xfrm>
          <a:prstGeom prst="rect">
            <a:avLst/>
          </a:prstGeom>
        </p:spPr>
      </p:pic>
      <p:sp>
        <p:nvSpPr>
          <p:cNvPr id="4" name="Rectangle 3">
            <a:extLst>
              <a:ext uri="{FF2B5EF4-FFF2-40B4-BE49-F238E27FC236}">
                <a16:creationId xmlns:a16="http://schemas.microsoft.com/office/drawing/2014/main" id="{FCBE80F8-E944-4981-BC4C-A6321442368D}"/>
              </a:ext>
            </a:extLst>
          </p:cNvPr>
          <p:cNvSpPr/>
          <p:nvPr/>
        </p:nvSpPr>
        <p:spPr>
          <a:xfrm>
            <a:off x="239349" y="5491843"/>
            <a:ext cx="11713301" cy="1200329"/>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cs typeface="Arial"/>
              </a:rPr>
              <a:t>Rev. </a:t>
            </a:r>
            <a:r>
              <a:rPr lang="en-US" sz="3600" b="1" dirty="0" err="1">
                <a:solidFill>
                  <a:schemeClr val="bg1"/>
                </a:solidFill>
                <a:effectLst>
                  <a:outerShdw blurRad="38100" dist="38100" dir="2700000" algn="tl">
                    <a:srgbClr val="000000">
                      <a:alpha val="43137"/>
                    </a:srgbClr>
                  </a:outerShdw>
                </a:effectLst>
                <a:cs typeface="Arial"/>
              </a:rPr>
              <a:t>Bounkeo</a:t>
            </a:r>
            <a:r>
              <a:rPr lang="en-US" sz="3600" b="1" dirty="0">
                <a:solidFill>
                  <a:schemeClr val="bg1"/>
                </a:solidFill>
                <a:effectLst>
                  <a:outerShdw blurRad="38100" dist="38100" dir="2700000" algn="tl">
                    <a:srgbClr val="000000">
                      <a:alpha val="43137"/>
                    </a:srgbClr>
                  </a:outerShdw>
                </a:effectLst>
                <a:cs typeface="Arial"/>
              </a:rPr>
              <a:t> Lor: </a:t>
            </a:r>
            <a:r>
              <a:rPr lang="en-US" sz="3600" dirty="0">
                <a:solidFill>
                  <a:schemeClr val="bg1"/>
                </a:solidFill>
                <a:cs typeface="Arial"/>
              </a:rPr>
              <a:t>Originally a WELS pastor from Grace Hmong Lutheran Church in Kansas City, Kansas</a:t>
            </a:r>
          </a:p>
        </p:txBody>
      </p:sp>
      <p:pic>
        <p:nvPicPr>
          <p:cNvPr id="6" name="Picture 5" descr="WELSlogo_reverse_print.eps">
            <a:extLst>
              <a:ext uri="{FF2B5EF4-FFF2-40B4-BE49-F238E27FC236}">
                <a16:creationId xmlns:a16="http://schemas.microsoft.com/office/drawing/2014/main" id="{3554239B-14E4-4350-9610-CFB595E0E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1832886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mountain&#10;&#10;Description generated with very high confidence">
            <a:extLst>
              <a:ext uri="{FF2B5EF4-FFF2-40B4-BE49-F238E27FC236}">
                <a16:creationId xmlns:a16="http://schemas.microsoft.com/office/drawing/2014/main" id="{79686F72-C718-4316-BC7D-E09ADC2E4B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0719"/>
            <a:ext cx="12192000" cy="6958719"/>
          </a:xfrm>
          <a:prstGeom prst="rect">
            <a:avLst/>
          </a:prstGeom>
        </p:spPr>
      </p:pic>
      <p:pic>
        <p:nvPicPr>
          <p:cNvPr id="4" name="Picture 3" descr="blackopacity30.png">
            <a:extLst>
              <a:ext uri="{FF2B5EF4-FFF2-40B4-BE49-F238E27FC236}">
                <a16:creationId xmlns:a16="http://schemas.microsoft.com/office/drawing/2014/main" id="{378D306F-C648-4B7D-8BFE-CC0810268D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29250"/>
            <a:ext cx="12192000" cy="1434491"/>
          </a:xfrm>
          <a:prstGeom prst="rect">
            <a:avLst/>
          </a:prstGeom>
        </p:spPr>
      </p:pic>
      <p:sp>
        <p:nvSpPr>
          <p:cNvPr id="5" name="Rectangle 4">
            <a:extLst>
              <a:ext uri="{FF2B5EF4-FFF2-40B4-BE49-F238E27FC236}">
                <a16:creationId xmlns:a16="http://schemas.microsoft.com/office/drawing/2014/main" id="{4B587D80-08B7-469A-A65D-8FAC23384FA8}"/>
              </a:ext>
            </a:extLst>
          </p:cNvPr>
          <p:cNvSpPr/>
          <p:nvPr/>
        </p:nvSpPr>
        <p:spPr>
          <a:xfrm>
            <a:off x="0" y="5546330"/>
            <a:ext cx="12192000" cy="1200329"/>
          </a:xfrm>
          <a:prstGeom prst="rect">
            <a:avLst/>
          </a:prstGeom>
        </p:spPr>
        <p:txBody>
          <a:bodyPr wrap="square">
            <a:spAutoFit/>
          </a:bodyPr>
          <a:lstStyle/>
          <a:p>
            <a:r>
              <a:rPr lang="en-US" sz="3600" dirty="0">
                <a:solidFill>
                  <a:schemeClr val="bg1"/>
                </a:solidFill>
                <a:cs typeface="Arial"/>
              </a:rPr>
              <a:t>In December 2018, WELS began collecting a special offering to raise </a:t>
            </a:r>
            <a:r>
              <a:rPr lang="en-US" sz="3600" b="1" dirty="0">
                <a:solidFill>
                  <a:schemeClr val="bg1"/>
                </a:solidFill>
                <a:effectLst>
                  <a:outerShdw blurRad="38100" dist="38100" dir="2700000" algn="tl">
                    <a:srgbClr val="000000">
                      <a:alpha val="43137"/>
                    </a:srgbClr>
                  </a:outerShdw>
                </a:effectLst>
                <a:cs typeface="Arial"/>
              </a:rPr>
              <a:t>$2 million</a:t>
            </a:r>
            <a:r>
              <a:rPr lang="en-US" sz="3600" dirty="0">
                <a:solidFill>
                  <a:schemeClr val="bg1"/>
                </a:solidFill>
                <a:cs typeface="Arial"/>
              </a:rPr>
              <a:t> for the facility and operations</a:t>
            </a:r>
          </a:p>
        </p:txBody>
      </p:sp>
      <p:pic>
        <p:nvPicPr>
          <p:cNvPr id="7" name="Picture 6" descr="WELSlogo_reverse_print.eps">
            <a:extLst>
              <a:ext uri="{FF2B5EF4-FFF2-40B4-BE49-F238E27FC236}">
                <a16:creationId xmlns:a16="http://schemas.microsoft.com/office/drawing/2014/main" id="{97A63B5F-58D3-4528-8C32-CBE74D5804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1086971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C754B325-BE2F-434F-8A3F-D7F85DD8D3A0}"/>
              </a:ext>
            </a:extLst>
          </p:cNvPr>
          <p:cNvPicPr>
            <a:picLocks noChangeAspect="1"/>
          </p:cNvPicPr>
          <p:nvPr/>
        </p:nvPicPr>
        <p:blipFill>
          <a:blip r:embed="rId3"/>
          <a:stretch>
            <a:fillRect/>
          </a:stretch>
        </p:blipFill>
        <p:spPr>
          <a:xfrm>
            <a:off x="-1" y="1729797"/>
            <a:ext cx="12192001" cy="1365556"/>
          </a:xfrm>
          <a:prstGeom prst="rect">
            <a:avLst/>
          </a:prstGeom>
        </p:spPr>
      </p:pic>
      <p:pic>
        <p:nvPicPr>
          <p:cNvPr id="3" name="Picture 2" descr="A boy with a mountain in the background&#10;&#10;Description automatically generated">
            <a:extLst>
              <a:ext uri="{FF2B5EF4-FFF2-40B4-BE49-F238E27FC236}">
                <a16:creationId xmlns:a16="http://schemas.microsoft.com/office/drawing/2014/main" id="{40C077DE-09A7-4FD1-834D-7F993F52A478}"/>
              </a:ext>
            </a:extLst>
          </p:cNvPr>
          <p:cNvPicPr>
            <a:picLocks noChangeAspect="1"/>
          </p:cNvPicPr>
          <p:nvPr/>
        </p:nvPicPr>
        <p:blipFill>
          <a:blip r:embed="rId4"/>
          <a:stretch>
            <a:fillRect/>
          </a:stretch>
        </p:blipFill>
        <p:spPr>
          <a:xfrm>
            <a:off x="2709861" y="507575"/>
            <a:ext cx="6772275"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288353A5-11FD-467A-B440-4A77FD3581E5}"/>
              </a:ext>
            </a:extLst>
          </p:cNvPr>
          <p:cNvSpPr/>
          <p:nvPr/>
        </p:nvSpPr>
        <p:spPr>
          <a:xfrm>
            <a:off x="497146" y="4939632"/>
            <a:ext cx="11197704" cy="1200329"/>
          </a:xfrm>
          <a:prstGeom prst="rect">
            <a:avLst/>
          </a:prstGeom>
        </p:spPr>
        <p:txBody>
          <a:bodyPr wrap="square">
            <a:spAutoFit/>
          </a:bodyPr>
          <a:lstStyle/>
          <a:p>
            <a:pPr algn="ctr"/>
            <a:r>
              <a:rPr lang="en-US" sz="3600" dirty="0"/>
              <a:t>Through the support and prayers of WELS members, </a:t>
            </a:r>
            <a:r>
              <a:rPr lang="en-US" sz="3600" b="1" dirty="0">
                <a:effectLst>
                  <a:outerShdw blurRad="38100" dist="38100" dir="2700000" algn="tl">
                    <a:srgbClr val="000000">
                      <a:alpha val="43137"/>
                    </a:srgbClr>
                  </a:outerShdw>
                </a:effectLst>
              </a:rPr>
              <a:t>WELS has </a:t>
            </a:r>
            <a:r>
              <a:rPr lang="en-US" sz="3600" b="1" i="1" dirty="0">
                <a:effectLst>
                  <a:outerShdw blurRad="38100" dist="38100" dir="2700000" algn="tl">
                    <a:srgbClr val="000000">
                      <a:alpha val="43137"/>
                    </a:srgbClr>
                  </a:outerShdw>
                </a:effectLst>
              </a:rPr>
              <a:t>surpassed</a:t>
            </a:r>
            <a:r>
              <a:rPr lang="en-US" sz="3600" b="1" dirty="0">
                <a:effectLst>
                  <a:outerShdw blurRad="38100" dist="38100" dir="2700000" algn="tl">
                    <a:srgbClr val="000000">
                      <a:alpha val="43137"/>
                    </a:srgbClr>
                  </a:outerShdw>
                </a:effectLst>
              </a:rPr>
              <a:t> its goal! </a:t>
            </a:r>
          </a:p>
        </p:txBody>
      </p:sp>
    </p:spTree>
    <p:extLst>
      <p:ext uri="{BB962C8B-B14F-4D97-AF65-F5344CB8AC3E}">
        <p14:creationId xmlns:p14="http://schemas.microsoft.com/office/powerpoint/2010/main" val="3274062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0784B41E-DDB2-45E8-96AC-62A327DA2D64}"/>
              </a:ext>
            </a:extLst>
          </p:cNvPr>
          <p:cNvPicPr>
            <a:picLocks noChangeAspect="1"/>
          </p:cNvPicPr>
          <p:nvPr/>
        </p:nvPicPr>
        <p:blipFill rotWithShape="1">
          <a:blip r:embed="rId3"/>
          <a:srcRect t="1886"/>
          <a:stretch/>
        </p:blipFill>
        <p:spPr>
          <a:xfrm>
            <a:off x="0" y="0"/>
            <a:ext cx="12192000" cy="6858000"/>
          </a:xfrm>
          <a:prstGeom prst="rect">
            <a:avLst/>
          </a:prstGeom>
        </p:spPr>
      </p:pic>
    </p:spTree>
    <p:extLst>
      <p:ext uri="{BB962C8B-B14F-4D97-AF65-F5344CB8AC3E}">
        <p14:creationId xmlns:p14="http://schemas.microsoft.com/office/powerpoint/2010/main" val="288715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0354C725-CBE6-4CD0-BE96-C1134394EEA6}"/>
              </a:ext>
            </a:extLst>
          </p:cNvPr>
          <p:cNvPicPr>
            <a:picLocks noChangeAspect="1"/>
          </p:cNvPicPr>
          <p:nvPr/>
        </p:nvPicPr>
        <p:blipFill>
          <a:blip r:embed="rId3"/>
          <a:stretch>
            <a:fillRect/>
          </a:stretch>
        </p:blipFill>
        <p:spPr>
          <a:xfrm>
            <a:off x="0" y="4894992"/>
            <a:ext cx="6882063" cy="770820"/>
          </a:xfrm>
          <a:prstGeom prst="rect">
            <a:avLst/>
          </a:prstGeom>
        </p:spPr>
      </p:pic>
      <p:pic>
        <p:nvPicPr>
          <p:cNvPr id="3" name="Picture 2" descr="A group of people sitting at a table posing for the camera&#10;&#10;Description generated with very high confidence">
            <a:extLst>
              <a:ext uri="{FF2B5EF4-FFF2-40B4-BE49-F238E27FC236}">
                <a16:creationId xmlns:a16="http://schemas.microsoft.com/office/drawing/2014/main" id="{1AF24100-71B6-450C-A61C-9A2EDB98906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82063" y="868891"/>
            <a:ext cx="4475748" cy="5120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C0A8EE7D-62DC-42B0-BDF4-A0E060814282}"/>
              </a:ext>
            </a:extLst>
          </p:cNvPr>
          <p:cNvSpPr txBox="1"/>
          <p:nvPr/>
        </p:nvSpPr>
        <p:spPr>
          <a:xfrm>
            <a:off x="573179" y="813736"/>
            <a:ext cx="5807243" cy="4985980"/>
          </a:xfrm>
          <a:prstGeom prst="rect">
            <a:avLst/>
          </a:prstGeom>
          <a:noFill/>
        </p:spPr>
        <p:txBody>
          <a:bodyPr wrap="square" rtlCol="0">
            <a:spAutoFit/>
          </a:bodyPr>
          <a:lstStyle/>
          <a:p>
            <a:r>
              <a:rPr lang="en-US" sz="2000" i="1" dirty="0"/>
              <a:t>I don’t have anything to send to my WELS brothers and sisters in the US to even begin to show our gratitude or appreciation. All we can send is our ‘empty’ words of Thank You to you. But we are thankful. We trust that in the future the training will continue to equip leaders so that the gospel will spread to many more throughout Vietnam. Pray for us. Pray for our religious freedom in this country, especially for the Hmong in the rural areas. And pray that the many minority people will have the opportunity to hear </a:t>
            </a:r>
            <a:r>
              <a:rPr lang="en-US" sz="2000" i="1"/>
              <a:t>the gospel </a:t>
            </a:r>
            <a:r>
              <a:rPr lang="en-US" sz="2000" i="1" dirty="0"/>
              <a:t>and believe it. </a:t>
            </a:r>
          </a:p>
          <a:p>
            <a:endParaRPr lang="en-US" sz="2000" dirty="0"/>
          </a:p>
          <a:p>
            <a:endParaRPr lang="en-US" sz="2000" dirty="0"/>
          </a:p>
          <a:p>
            <a:pPr algn="r"/>
            <a:r>
              <a:rPr lang="en-US" sz="2000" dirty="0"/>
              <a:t>Pastor </a:t>
            </a:r>
            <a:r>
              <a:rPr lang="en-US" sz="2000" dirty="0" err="1"/>
              <a:t>Tsavxwm</a:t>
            </a:r>
            <a:r>
              <a:rPr lang="en-US" sz="2000" dirty="0"/>
              <a:t> Ham, Chairman of the HFC</a:t>
            </a:r>
          </a:p>
          <a:p>
            <a:endParaRPr lang="en-US" dirty="0"/>
          </a:p>
        </p:txBody>
      </p:sp>
    </p:spTree>
    <p:extLst>
      <p:ext uri="{BB962C8B-B14F-4D97-AF65-F5344CB8AC3E}">
        <p14:creationId xmlns:p14="http://schemas.microsoft.com/office/powerpoint/2010/main" val="1973422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10;&#10;Description generated with high confidence">
            <a:extLst>
              <a:ext uri="{FF2B5EF4-FFF2-40B4-BE49-F238E27FC236}">
                <a16:creationId xmlns:a16="http://schemas.microsoft.com/office/drawing/2014/main" id="{1845F15E-4079-4E3E-90A8-6780EB4495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58931" y="0"/>
            <a:ext cx="3217837" cy="6858000"/>
          </a:xfrm>
          <a:prstGeom prst="rect">
            <a:avLst/>
          </a:prstGeom>
        </p:spPr>
      </p:pic>
      <p:pic>
        <p:nvPicPr>
          <p:cNvPr id="3" name="Picture 2" descr="A person wearing a suit and tie&#10;&#10;Description generated with very high confidence">
            <a:extLst>
              <a:ext uri="{FF2B5EF4-FFF2-40B4-BE49-F238E27FC236}">
                <a16:creationId xmlns:a16="http://schemas.microsoft.com/office/drawing/2014/main" id="{6A788A1E-01CF-40B0-969D-6D167CCD0EF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9219" y="1523997"/>
            <a:ext cx="5080002" cy="38100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41447258-4211-4ECF-85DF-8DC4CC9323CE}"/>
              </a:ext>
            </a:extLst>
          </p:cNvPr>
          <p:cNvSpPr/>
          <p:nvPr/>
        </p:nvSpPr>
        <p:spPr>
          <a:xfrm>
            <a:off x="6392781" y="986695"/>
            <a:ext cx="5084064" cy="5213928"/>
          </a:xfrm>
          <a:prstGeom prst="rect">
            <a:avLst/>
          </a:prstGeom>
        </p:spPr>
        <p:txBody>
          <a:bodyPr wrap="square">
            <a:spAutoFit/>
          </a:bodyPr>
          <a:lstStyle/>
          <a:p>
            <a:pPr>
              <a:lnSpc>
                <a:spcPct val="107000"/>
              </a:lnSpc>
              <a:spcAft>
                <a:spcPts val="800"/>
              </a:spcAft>
            </a:pPr>
            <a:r>
              <a:rPr lang="en-US" sz="2000" i="1" dirty="0">
                <a:ea typeface="Calibri" panose="020F0502020204030204" pitchFamily="34" charset="0"/>
                <a:cs typeface="Times New Roman" panose="02020603050405020304" pitchFamily="18" charset="0"/>
              </a:rPr>
              <a:t>This training has changed me a lot as a pastor as well. Before the training I just preached the Law – I treated people with contempt. If I saw a member committing sin, I hated them. If they had addictions, I hated them. Now, as I look back, I see that I was a Pharisee at that time. Now, I hate that time of my life. But since I received the training from Pastor Lor and Professor Bare and the other pastors, I have learned to show compassion to the sinner. I have learned to show Christ to the sinner. </a:t>
            </a:r>
          </a:p>
          <a:p>
            <a:pPr>
              <a:lnSpc>
                <a:spcPct val="107000"/>
              </a:lnSpc>
              <a:spcAft>
                <a:spcPts val="800"/>
              </a:spcAft>
            </a:pPr>
            <a:endParaRPr lang="en-US" sz="2000" dirty="0">
              <a:ea typeface="Calibri" panose="020F0502020204030204" pitchFamily="34" charset="0"/>
              <a:cs typeface="Times New Roman" panose="02020603050405020304" pitchFamily="18" charset="0"/>
            </a:endParaRPr>
          </a:p>
          <a:p>
            <a:pPr algn="r">
              <a:lnSpc>
                <a:spcPct val="107000"/>
              </a:lnSpc>
              <a:spcAft>
                <a:spcPts val="800"/>
              </a:spcAft>
            </a:pPr>
            <a:r>
              <a:rPr lang="en-US" sz="2000" dirty="0">
                <a:ea typeface="Calibri" panose="020F0502020204030204" pitchFamily="34" charset="0"/>
                <a:cs typeface="Times New Roman" panose="02020603050405020304" pitchFamily="18" charset="0"/>
              </a:rPr>
              <a:t>Pastor </a:t>
            </a:r>
            <a:r>
              <a:rPr lang="en-US" sz="2000" dirty="0" err="1">
                <a:ea typeface="Calibri" panose="020F0502020204030204" pitchFamily="34" charset="0"/>
                <a:cs typeface="Times New Roman" panose="02020603050405020304" pitchFamily="18" charset="0"/>
              </a:rPr>
              <a:t>Vang</a:t>
            </a:r>
            <a:r>
              <a:rPr lang="en-US" sz="2000" dirty="0">
                <a:ea typeface="Calibri" panose="020F0502020204030204" pitchFamily="34" charset="0"/>
                <a:cs typeface="Times New Roman" panose="02020603050405020304" pitchFamily="18" charset="0"/>
              </a:rPr>
              <a:t>, Shan Zhou Fu Church</a:t>
            </a:r>
          </a:p>
        </p:txBody>
      </p:sp>
    </p:spTree>
    <p:extLst>
      <p:ext uri="{BB962C8B-B14F-4D97-AF65-F5344CB8AC3E}">
        <p14:creationId xmlns:p14="http://schemas.microsoft.com/office/powerpoint/2010/main" val="3273992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2C0D67D2-41AB-4652-876F-C1C6977247D3}"/>
              </a:ext>
            </a:extLst>
          </p:cNvPr>
          <p:cNvPicPr>
            <a:picLocks noChangeAspect="1"/>
          </p:cNvPicPr>
          <p:nvPr/>
        </p:nvPicPr>
        <p:blipFill>
          <a:blip r:embed="rId3"/>
          <a:stretch>
            <a:fillRect/>
          </a:stretch>
        </p:blipFill>
        <p:spPr>
          <a:xfrm>
            <a:off x="-96253" y="0"/>
            <a:ext cx="12192000" cy="1367642"/>
          </a:xfrm>
          <a:prstGeom prst="rect">
            <a:avLst/>
          </a:prstGeom>
        </p:spPr>
      </p:pic>
      <p:pic>
        <p:nvPicPr>
          <p:cNvPr id="3" name="Picture 2" descr="A group of people sitting at a table&#10;&#10;Description generated with high confidence">
            <a:extLst>
              <a:ext uri="{FF2B5EF4-FFF2-40B4-BE49-F238E27FC236}">
                <a16:creationId xmlns:a16="http://schemas.microsoft.com/office/drawing/2014/main" id="{6D19A73C-E217-4392-909D-28536ACA1D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0" y="1986527"/>
            <a:ext cx="5165957" cy="37480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C511E6E5-A259-47F1-8596-4BF00010BF4B}"/>
              </a:ext>
            </a:extLst>
          </p:cNvPr>
          <p:cNvSpPr/>
          <p:nvPr/>
        </p:nvSpPr>
        <p:spPr>
          <a:xfrm>
            <a:off x="705854" y="1686597"/>
            <a:ext cx="4604485" cy="4350102"/>
          </a:xfrm>
          <a:prstGeom prst="rect">
            <a:avLst/>
          </a:prstGeom>
        </p:spPr>
        <p:txBody>
          <a:bodyPr wrap="square">
            <a:spAutoFit/>
          </a:bodyPr>
          <a:lstStyle/>
          <a:p>
            <a:pPr>
              <a:lnSpc>
                <a:spcPct val="107000"/>
              </a:lnSpc>
            </a:pPr>
            <a:r>
              <a:rPr lang="en-US" sz="2000" i="1" dirty="0">
                <a:ea typeface="Times New Roman" panose="02020603050405020304" pitchFamily="18" charset="0"/>
                <a:cs typeface="Times New Roman" panose="02020603050405020304" pitchFamily="18" charset="0"/>
              </a:rPr>
              <a:t>I had dreamed for training for a long time. Many members would come and ask me to share the Word of God with them, but I didn’t know how to do it. Since receiving training, I have grown in my confidence in what I believe and in sharing God’s word. We’ve stopped searching for theological answers and materials from other churches. We know we have the truth now – and we know where to find it!</a:t>
            </a:r>
          </a:p>
          <a:p>
            <a:pPr>
              <a:lnSpc>
                <a:spcPct val="107000"/>
              </a:lnSpc>
            </a:pPr>
            <a:endParaRPr lang="en-US" sz="2000" dirty="0">
              <a:ea typeface="Calibri" panose="020F0502020204030204" pitchFamily="34" charset="0"/>
              <a:cs typeface="Times New Roman" panose="02020603050405020304" pitchFamily="18" charset="0"/>
            </a:endParaRPr>
          </a:p>
          <a:p>
            <a:pPr algn="r">
              <a:lnSpc>
                <a:spcPct val="107000"/>
              </a:lnSpc>
            </a:pPr>
            <a:r>
              <a:rPr lang="en-US" sz="2000" dirty="0">
                <a:ea typeface="Calibri" panose="020F0502020204030204" pitchFamily="34" charset="0"/>
                <a:cs typeface="Times New Roman" panose="02020603050405020304" pitchFamily="18" charset="0"/>
              </a:rPr>
              <a:t>Pastor Lau, Immanuel 1997 Church</a:t>
            </a:r>
          </a:p>
        </p:txBody>
      </p:sp>
    </p:spTree>
    <p:extLst>
      <p:ext uri="{BB962C8B-B14F-4D97-AF65-F5344CB8AC3E}">
        <p14:creationId xmlns:p14="http://schemas.microsoft.com/office/powerpoint/2010/main" val="2237095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10;&#10;Description generated with high confidence">
            <a:extLst>
              <a:ext uri="{FF2B5EF4-FFF2-40B4-BE49-F238E27FC236}">
                <a16:creationId xmlns:a16="http://schemas.microsoft.com/office/drawing/2014/main" id="{1845F15E-4079-4E3E-90A8-6780EB4495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68682" y="-1"/>
            <a:ext cx="3217837" cy="6858000"/>
          </a:xfrm>
          <a:prstGeom prst="rect">
            <a:avLst/>
          </a:prstGeom>
        </p:spPr>
      </p:pic>
      <p:sp>
        <p:nvSpPr>
          <p:cNvPr id="4" name="Rectangle 3">
            <a:extLst>
              <a:ext uri="{FF2B5EF4-FFF2-40B4-BE49-F238E27FC236}">
                <a16:creationId xmlns:a16="http://schemas.microsoft.com/office/drawing/2014/main" id="{41447258-4211-4ECF-85DF-8DC4CC9323CE}"/>
              </a:ext>
            </a:extLst>
          </p:cNvPr>
          <p:cNvSpPr/>
          <p:nvPr/>
        </p:nvSpPr>
        <p:spPr>
          <a:xfrm>
            <a:off x="697050" y="585078"/>
            <a:ext cx="5084064" cy="5687839"/>
          </a:xfrm>
          <a:prstGeom prst="rect">
            <a:avLst/>
          </a:prstGeom>
        </p:spPr>
        <p:txBody>
          <a:bodyPr wrap="square">
            <a:spAutoFit/>
          </a:bodyPr>
          <a:lstStyle/>
          <a:p>
            <a:pPr>
              <a:lnSpc>
                <a:spcPct val="107000"/>
              </a:lnSpc>
              <a:spcAft>
                <a:spcPts val="800"/>
              </a:spcAft>
            </a:pPr>
            <a:r>
              <a:rPr lang="en-US" sz="2100" i="1" dirty="0">
                <a:ea typeface="Calibri" panose="020F0502020204030204" pitchFamily="34" charset="0"/>
                <a:cs typeface="Times New Roman" panose="02020603050405020304" pitchFamily="18" charset="0"/>
              </a:rPr>
              <a:t>Pastor </a:t>
            </a:r>
            <a:r>
              <a:rPr lang="en-US" sz="2100" i="1" dirty="0" err="1">
                <a:ea typeface="Calibri" panose="020F0502020204030204" pitchFamily="34" charset="0"/>
                <a:cs typeface="Times New Roman" panose="02020603050405020304" pitchFamily="18" charset="0"/>
              </a:rPr>
              <a:t>Lor</a:t>
            </a:r>
            <a:r>
              <a:rPr lang="en-US" sz="2100" i="1" dirty="0">
                <a:ea typeface="Calibri" panose="020F0502020204030204" pitchFamily="34" charset="0"/>
                <a:cs typeface="Times New Roman" panose="02020603050405020304" pitchFamily="18" charset="0"/>
              </a:rPr>
              <a:t>, I apologize for being angry with you and even labeling you as a cult preacher. Now, I totally admit that sinners are saved by grace through faith in Christ alone. Throughout my ministry, I’ve tried so hard to please God with good works. I thought that I could be saved through them. But the harder I tried, the more distant from God I felt. The more guilty I felt. I also gave many rules to my members. After two years of studying with you, I have been moved by the Holy Spirit to believe that I am saved through faith in Christ alone</a:t>
            </a:r>
            <a:endParaRPr lang="en-US" sz="2000" dirty="0">
              <a:ea typeface="Calibri" panose="020F0502020204030204" pitchFamily="34" charset="0"/>
              <a:cs typeface="Times New Roman" panose="02020603050405020304" pitchFamily="18" charset="0"/>
            </a:endParaRPr>
          </a:p>
          <a:p>
            <a:pPr algn="r">
              <a:lnSpc>
                <a:spcPct val="107000"/>
              </a:lnSpc>
              <a:spcAft>
                <a:spcPts val="800"/>
              </a:spcAft>
            </a:pPr>
            <a:r>
              <a:rPr lang="en-US" sz="2000" dirty="0">
                <a:ea typeface="Calibri" panose="020F0502020204030204" pitchFamily="34" charset="0"/>
                <a:cs typeface="Times New Roman" panose="02020603050405020304" pitchFamily="18" charset="0"/>
              </a:rPr>
              <a:t>Pastor Fang</a:t>
            </a:r>
          </a:p>
        </p:txBody>
      </p:sp>
      <p:pic>
        <p:nvPicPr>
          <p:cNvPr id="5" name="Picture 4" descr="A group of people standing in a room&#10;&#10;Description automatically generated">
            <a:extLst>
              <a:ext uri="{FF2B5EF4-FFF2-40B4-BE49-F238E27FC236}">
                <a16:creationId xmlns:a16="http://schemas.microsoft.com/office/drawing/2014/main" id="{CF2A8408-8CD2-4E4B-9B96-7E1E7E14C99F}"/>
              </a:ext>
            </a:extLst>
          </p:cNvPr>
          <p:cNvPicPr>
            <a:picLocks noChangeAspect="1"/>
          </p:cNvPicPr>
          <p:nvPr/>
        </p:nvPicPr>
        <p:blipFill rotWithShape="1">
          <a:blip r:embed="rId4"/>
          <a:srcRect t="30943" b="5383"/>
          <a:stretch/>
        </p:blipFill>
        <p:spPr>
          <a:xfrm>
            <a:off x="6410393" y="1245610"/>
            <a:ext cx="5143500" cy="43667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66374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E74EDF-F229-4749-B684-AD482D27A4B5}"/>
              </a:ext>
            </a:extLst>
          </p:cNvPr>
          <p:cNvPicPr>
            <a:picLocks noChangeAspect="1"/>
          </p:cNvPicPr>
          <p:nvPr/>
        </p:nvPicPr>
        <p:blipFill>
          <a:blip r:embed="rId3"/>
          <a:stretch>
            <a:fillRect/>
          </a:stretch>
        </p:blipFill>
        <p:spPr>
          <a:xfrm>
            <a:off x="7181729" y="0"/>
            <a:ext cx="3218688" cy="6858000"/>
          </a:xfrm>
          <a:prstGeom prst="rect">
            <a:avLst/>
          </a:prstGeom>
        </p:spPr>
      </p:pic>
      <p:sp>
        <p:nvSpPr>
          <p:cNvPr id="4" name="TextBox 3">
            <a:extLst>
              <a:ext uri="{FF2B5EF4-FFF2-40B4-BE49-F238E27FC236}">
                <a16:creationId xmlns:a16="http://schemas.microsoft.com/office/drawing/2014/main" id="{D4C804DF-43B1-44B0-8772-785951B6BD5E}"/>
              </a:ext>
            </a:extLst>
          </p:cNvPr>
          <p:cNvSpPr txBox="1"/>
          <p:nvPr/>
        </p:nvSpPr>
        <p:spPr>
          <a:xfrm>
            <a:off x="669758" y="1012954"/>
            <a:ext cx="10852484" cy="4832092"/>
          </a:xfrm>
          <a:prstGeom prst="rect">
            <a:avLst/>
          </a:prstGeom>
          <a:noFill/>
        </p:spPr>
        <p:txBody>
          <a:bodyPr wrap="square" rtlCol="0">
            <a:spAutoFit/>
          </a:bodyPr>
          <a:lstStyle/>
          <a:p>
            <a:r>
              <a:rPr lang="en-US" sz="2800" i="1" dirty="0"/>
              <a:t>“I want to thank the Lutheran church for supporting the training. We don’t actually deserve to receive anything from the WELS—but they just give and support the training by sending professors and providing the financial ability for the training to take place. For that—I thank you.</a:t>
            </a:r>
            <a:br>
              <a:rPr lang="en-US" sz="2800" i="1" dirty="0"/>
            </a:br>
            <a:endParaRPr lang="en-US" sz="2800" i="1" dirty="0">
              <a:effectLst>
                <a:outerShdw blurRad="38100" dist="38100" dir="2700000" algn="tl">
                  <a:srgbClr val="000000">
                    <a:alpha val="43137"/>
                  </a:srgbClr>
                </a:outerShdw>
              </a:effectLst>
            </a:endParaRPr>
          </a:p>
          <a:p>
            <a:r>
              <a:rPr lang="en-US" sz="2800" i="1" dirty="0">
                <a:effectLst>
                  <a:outerShdw blurRad="38100" dist="38100" dir="2700000" algn="tl">
                    <a:srgbClr val="000000">
                      <a:alpha val="43137"/>
                    </a:srgbClr>
                  </a:outerShdw>
                </a:effectLst>
              </a:rPr>
              <a:t>Thank you so much. I will never forget you. You helped us to see the Word of God clearly. You have brought us the truth— </a:t>
            </a:r>
            <a:r>
              <a:rPr lang="en-US" sz="2800" b="1" i="1" dirty="0">
                <a:effectLst>
                  <a:outerShdw blurRad="38100" dist="38100" dir="2700000" algn="tl">
                    <a:srgbClr val="000000">
                      <a:alpha val="43137"/>
                    </a:srgbClr>
                  </a:outerShdw>
                </a:effectLst>
              </a:rPr>
              <a:t>and that has changed our lives.” </a:t>
            </a:r>
            <a:r>
              <a:rPr lang="en-US" sz="2800" i="1" dirty="0">
                <a:effectLst>
                  <a:outerShdw blurRad="38100" dist="38100" dir="2700000" algn="tl">
                    <a:srgbClr val="000000">
                      <a:alpha val="43137"/>
                    </a:srgbClr>
                  </a:outerShdw>
                </a:effectLst>
              </a:rPr>
              <a:t> </a:t>
            </a:r>
          </a:p>
          <a:p>
            <a:endParaRPr lang="en-US" sz="2800" b="1" i="1" dirty="0"/>
          </a:p>
          <a:p>
            <a:pPr algn="r"/>
            <a:r>
              <a:rPr lang="en-US" sz="2800" dirty="0"/>
              <a:t>Pastor </a:t>
            </a:r>
            <a:r>
              <a:rPr lang="en-US" sz="2800" dirty="0" err="1"/>
              <a:t>Vang</a:t>
            </a:r>
            <a:r>
              <a:rPr lang="en-US" sz="2800" dirty="0"/>
              <a:t>, Shan Zhou Fu Church </a:t>
            </a:r>
            <a:endParaRPr lang="en-US" sz="2800" i="1" dirty="0"/>
          </a:p>
        </p:txBody>
      </p:sp>
    </p:spTree>
    <p:extLst>
      <p:ext uri="{BB962C8B-B14F-4D97-AF65-F5344CB8AC3E}">
        <p14:creationId xmlns:p14="http://schemas.microsoft.com/office/powerpoint/2010/main" val="240651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4BF335DB-CB70-4D2E-96DB-3E8F93973601}"/>
              </a:ext>
            </a:extLst>
          </p:cNvPr>
          <p:cNvPicPr>
            <a:picLocks noChangeAspect="1"/>
          </p:cNvPicPr>
          <p:nvPr/>
        </p:nvPicPr>
        <p:blipFill>
          <a:blip r:embed="rId3"/>
          <a:stretch>
            <a:fillRect/>
          </a:stretch>
        </p:blipFill>
        <p:spPr>
          <a:xfrm>
            <a:off x="0" y="5490358"/>
            <a:ext cx="12192000" cy="1367642"/>
          </a:xfrm>
          <a:prstGeom prst="rect">
            <a:avLst/>
          </a:prstGeom>
        </p:spPr>
      </p:pic>
      <p:sp>
        <p:nvSpPr>
          <p:cNvPr id="4" name="TextBox 3">
            <a:extLst>
              <a:ext uri="{FF2B5EF4-FFF2-40B4-BE49-F238E27FC236}">
                <a16:creationId xmlns:a16="http://schemas.microsoft.com/office/drawing/2014/main" id="{9E2118FF-C995-4E36-A503-C645BC0AE62E}"/>
              </a:ext>
            </a:extLst>
          </p:cNvPr>
          <p:cNvSpPr txBox="1"/>
          <p:nvPr/>
        </p:nvSpPr>
        <p:spPr>
          <a:xfrm>
            <a:off x="598464" y="860082"/>
            <a:ext cx="10995072" cy="4431983"/>
          </a:xfrm>
          <a:prstGeom prst="rect">
            <a:avLst/>
          </a:prstGeom>
          <a:noFill/>
        </p:spPr>
        <p:txBody>
          <a:bodyPr wrap="square" rtlCol="0">
            <a:spAutoFit/>
          </a:bodyPr>
          <a:lstStyle/>
          <a:p>
            <a:r>
              <a:rPr lang="en-US" sz="4400" dirty="0">
                <a:latin typeface="+mj-lt"/>
              </a:rPr>
              <a:t>In the same way, the gospel is bearing fruit and growing throughout the whole world—just as it has been doing among you since the day you heard it and truly understood God’s </a:t>
            </a:r>
            <a:r>
              <a:rPr lang="en-US" sz="4400" b="1" dirty="0">
                <a:effectLst>
                  <a:outerShdw blurRad="38100" dist="38100" dir="2700000" algn="tl">
                    <a:srgbClr val="000000">
                      <a:alpha val="43137"/>
                    </a:srgbClr>
                  </a:outerShdw>
                </a:effectLst>
                <a:latin typeface="+mj-lt"/>
              </a:rPr>
              <a:t>grace.</a:t>
            </a:r>
          </a:p>
          <a:p>
            <a:endParaRPr lang="en-US" sz="4400" dirty="0">
              <a:latin typeface="+mj-lt"/>
            </a:endParaRPr>
          </a:p>
          <a:p>
            <a:pPr algn="r"/>
            <a:r>
              <a:rPr lang="en-US" sz="4400" dirty="0">
                <a:latin typeface="+mj-lt"/>
              </a:rPr>
              <a:t>Colossians 1:6</a:t>
            </a:r>
          </a:p>
          <a:p>
            <a:endParaRPr lang="en-US" dirty="0">
              <a:latin typeface="+mj-lt"/>
            </a:endParaRPr>
          </a:p>
        </p:txBody>
      </p:sp>
    </p:spTree>
    <p:extLst>
      <p:ext uri="{BB962C8B-B14F-4D97-AF65-F5344CB8AC3E}">
        <p14:creationId xmlns:p14="http://schemas.microsoft.com/office/powerpoint/2010/main" val="2552409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50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generated with high confidence">
            <a:extLst>
              <a:ext uri="{FF2B5EF4-FFF2-40B4-BE49-F238E27FC236}">
                <a16:creationId xmlns:a16="http://schemas.microsoft.com/office/drawing/2014/main" id="{3477E98D-0B6C-42A2-B37B-73D18C0CB638}"/>
              </a:ext>
            </a:extLst>
          </p:cNvPr>
          <p:cNvPicPr>
            <a:picLocks noChangeAspect="1"/>
          </p:cNvPicPr>
          <p:nvPr/>
        </p:nvPicPr>
        <p:blipFill>
          <a:blip r:embed="rId3"/>
          <a:stretch>
            <a:fillRect/>
          </a:stretch>
        </p:blipFill>
        <p:spPr>
          <a:xfrm rot="5400000">
            <a:off x="6813763" y="3035924"/>
            <a:ext cx="6874209" cy="769940"/>
          </a:xfrm>
          <a:prstGeom prst="rect">
            <a:avLst/>
          </a:prstGeom>
        </p:spPr>
      </p:pic>
      <p:pic>
        <p:nvPicPr>
          <p:cNvPr id="4" name="Picture 3" descr="A picture containing nature&#10;&#10;Description generated with high confidence">
            <a:extLst>
              <a:ext uri="{FF2B5EF4-FFF2-40B4-BE49-F238E27FC236}">
                <a16:creationId xmlns:a16="http://schemas.microsoft.com/office/drawing/2014/main" id="{C73765B1-888E-431C-9D98-E44FB3C305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6153" y="-16209"/>
            <a:ext cx="3233048" cy="6890418"/>
          </a:xfrm>
          <a:prstGeom prst="rect">
            <a:avLst/>
          </a:prstGeom>
        </p:spPr>
      </p:pic>
      <p:pic>
        <p:nvPicPr>
          <p:cNvPr id="3" name="Picture 2" descr="A group of people sitting at a table&#10;&#10;Description generated with very high confidence">
            <a:extLst>
              <a:ext uri="{FF2B5EF4-FFF2-40B4-BE49-F238E27FC236}">
                <a16:creationId xmlns:a16="http://schemas.microsoft.com/office/drawing/2014/main" id="{0E98BF30-104C-490C-83EE-4B6FB633CC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85747" y="1874728"/>
            <a:ext cx="5597754" cy="37318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861E283E-44B8-4502-B09D-941F2B60DC2D}"/>
              </a:ext>
            </a:extLst>
          </p:cNvPr>
          <p:cNvSpPr txBox="1"/>
          <p:nvPr/>
        </p:nvSpPr>
        <p:spPr>
          <a:xfrm>
            <a:off x="589384" y="2191022"/>
            <a:ext cx="4786585" cy="3108543"/>
          </a:xfrm>
          <a:prstGeom prst="rect">
            <a:avLst/>
          </a:prstGeom>
          <a:noFill/>
        </p:spPr>
        <p:txBody>
          <a:bodyPr wrap="square" rtlCol="0">
            <a:spAutoFit/>
          </a:bodyPr>
          <a:lstStyle/>
          <a:p>
            <a:r>
              <a:rPr lang="en-US" sz="2800" dirty="0"/>
              <a:t>Zang Lou (pictured), a leader within the Hmong Fellowship Church in Vietnam, reached out to Lor and requested theological training after viewing an online sermon in 2011. </a:t>
            </a:r>
          </a:p>
        </p:txBody>
      </p:sp>
      <p:sp>
        <p:nvSpPr>
          <p:cNvPr id="6" name="Title 3">
            <a:extLst>
              <a:ext uri="{FF2B5EF4-FFF2-40B4-BE49-F238E27FC236}">
                <a16:creationId xmlns:a16="http://schemas.microsoft.com/office/drawing/2014/main" id="{60162EB8-7501-4620-A389-199C2FB4DEB3}"/>
              </a:ext>
            </a:extLst>
          </p:cNvPr>
          <p:cNvSpPr txBox="1">
            <a:spLocks/>
          </p:cNvSpPr>
          <p:nvPr/>
        </p:nvSpPr>
        <p:spPr>
          <a:xfrm>
            <a:off x="709700" y="417902"/>
            <a:ext cx="10515600" cy="10431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t>Where it all began</a:t>
            </a:r>
          </a:p>
        </p:txBody>
      </p:sp>
    </p:spTree>
    <p:extLst>
      <p:ext uri="{BB962C8B-B14F-4D97-AF65-F5344CB8AC3E}">
        <p14:creationId xmlns:p14="http://schemas.microsoft.com/office/powerpoint/2010/main" val="213234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generated with very high confidence">
            <a:extLst>
              <a:ext uri="{FF2B5EF4-FFF2-40B4-BE49-F238E27FC236}">
                <a16:creationId xmlns:a16="http://schemas.microsoft.com/office/drawing/2014/main" id="{6D60CF11-BAC8-4FA9-ADBE-23931D0256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800FDB1D-7D94-4361-AC61-8FF22D570F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333758"/>
            <a:ext cx="12192000" cy="1514527"/>
          </a:xfrm>
          <a:prstGeom prst="rect">
            <a:avLst/>
          </a:prstGeom>
        </p:spPr>
      </p:pic>
      <p:sp>
        <p:nvSpPr>
          <p:cNvPr id="5" name="Rectangle 4">
            <a:extLst>
              <a:ext uri="{FF2B5EF4-FFF2-40B4-BE49-F238E27FC236}">
                <a16:creationId xmlns:a16="http://schemas.microsoft.com/office/drawing/2014/main" id="{54B41A5E-BC88-4B30-A73B-373CE4546E7C}"/>
              </a:ext>
            </a:extLst>
          </p:cNvPr>
          <p:cNvSpPr/>
          <p:nvPr/>
        </p:nvSpPr>
        <p:spPr>
          <a:xfrm>
            <a:off x="239350" y="5470404"/>
            <a:ext cx="11713301" cy="1200329"/>
          </a:xfrm>
          <a:prstGeom prst="rect">
            <a:avLst/>
          </a:prstGeom>
        </p:spPr>
        <p:txBody>
          <a:bodyPr wrap="square">
            <a:spAutoFit/>
          </a:bodyPr>
          <a:lstStyle/>
          <a:p>
            <a:r>
              <a:rPr lang="en-US" sz="3600" dirty="0">
                <a:solidFill>
                  <a:schemeClr val="bg1"/>
                </a:solidFill>
                <a:cs typeface="Arial"/>
              </a:rPr>
              <a:t>In 2011, </a:t>
            </a:r>
            <a:r>
              <a:rPr lang="en-US" sz="3600" b="1" dirty="0">
                <a:solidFill>
                  <a:schemeClr val="bg1"/>
                </a:solidFill>
                <a:effectLst>
                  <a:outerShdw blurRad="38100" dist="38100" dir="2700000" algn="tl">
                    <a:srgbClr val="000000">
                      <a:alpha val="43137"/>
                    </a:srgbClr>
                  </a:outerShdw>
                </a:effectLst>
                <a:cs typeface="Arial"/>
              </a:rPr>
              <a:t>the Hmong Fellowship Church (HFC) </a:t>
            </a:r>
            <a:r>
              <a:rPr lang="en-US" sz="3600" dirty="0">
                <a:solidFill>
                  <a:schemeClr val="bg1"/>
                </a:solidFill>
                <a:cs typeface="Arial"/>
              </a:rPr>
              <a:t>had 55,000 members scattered throughout Vietnam </a:t>
            </a:r>
          </a:p>
        </p:txBody>
      </p:sp>
      <p:pic>
        <p:nvPicPr>
          <p:cNvPr id="6" name="Picture 5" descr="WELSlogo_reverse_print.eps">
            <a:extLst>
              <a:ext uri="{FF2B5EF4-FFF2-40B4-BE49-F238E27FC236}">
                <a16:creationId xmlns:a16="http://schemas.microsoft.com/office/drawing/2014/main" id="{452E3200-1621-4B1F-8EA8-2805682A72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354546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with a mountain in the background&#10;&#10;Description generated with very high confidence">
            <a:extLst>
              <a:ext uri="{FF2B5EF4-FFF2-40B4-BE49-F238E27FC236}">
                <a16:creationId xmlns:a16="http://schemas.microsoft.com/office/drawing/2014/main" id="{3E2AB6E3-2C66-4658-8A09-407C597A25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5" name="Picture 4" descr="blackopacity30.png">
            <a:extLst>
              <a:ext uri="{FF2B5EF4-FFF2-40B4-BE49-F238E27FC236}">
                <a16:creationId xmlns:a16="http://schemas.microsoft.com/office/drawing/2014/main" id="{70CA9968-4277-4419-A457-5CDE0BCA28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86400"/>
            <a:ext cx="12192000" cy="1361885"/>
          </a:xfrm>
          <a:prstGeom prst="rect">
            <a:avLst/>
          </a:prstGeom>
        </p:spPr>
      </p:pic>
      <p:sp>
        <p:nvSpPr>
          <p:cNvPr id="4" name="Rectangle 3">
            <a:extLst>
              <a:ext uri="{FF2B5EF4-FFF2-40B4-BE49-F238E27FC236}">
                <a16:creationId xmlns:a16="http://schemas.microsoft.com/office/drawing/2014/main" id="{D2F83561-A351-4B60-AD2E-74000DC77579}"/>
              </a:ext>
            </a:extLst>
          </p:cNvPr>
          <p:cNvSpPr/>
          <p:nvPr/>
        </p:nvSpPr>
        <p:spPr>
          <a:xfrm>
            <a:off x="116519" y="5579715"/>
            <a:ext cx="11713301" cy="1200329"/>
          </a:xfrm>
          <a:prstGeom prst="rect">
            <a:avLst/>
          </a:prstGeom>
        </p:spPr>
        <p:txBody>
          <a:bodyPr wrap="square">
            <a:spAutoFit/>
          </a:bodyPr>
          <a:lstStyle/>
          <a:p>
            <a:r>
              <a:rPr lang="en-US" sz="3600" dirty="0">
                <a:solidFill>
                  <a:schemeClr val="bg1"/>
                </a:solidFill>
                <a:cs typeface="Arial"/>
              </a:rPr>
              <a:t>Most HFC members reside in </a:t>
            </a:r>
            <a:r>
              <a:rPr lang="en-US" sz="3600" b="1" dirty="0">
                <a:solidFill>
                  <a:schemeClr val="bg1"/>
                </a:solidFill>
                <a:effectLst>
                  <a:outerShdw blurRad="38100" dist="38100" dir="2700000" algn="tl">
                    <a:srgbClr val="000000">
                      <a:alpha val="43137"/>
                    </a:srgbClr>
                  </a:outerShdw>
                </a:effectLst>
                <a:cs typeface="Arial"/>
              </a:rPr>
              <a:t>rural areas</a:t>
            </a:r>
            <a:r>
              <a:rPr lang="en-US" sz="3600" dirty="0">
                <a:solidFill>
                  <a:schemeClr val="bg1"/>
                </a:solidFill>
                <a:cs typeface="Arial"/>
              </a:rPr>
              <a:t>, relying on farming to provide for their families</a:t>
            </a:r>
          </a:p>
        </p:txBody>
      </p:sp>
      <p:pic>
        <p:nvPicPr>
          <p:cNvPr id="7" name="Picture 6" descr="WELSlogo_reverse_print.eps">
            <a:extLst>
              <a:ext uri="{FF2B5EF4-FFF2-40B4-BE49-F238E27FC236}">
                <a16:creationId xmlns:a16="http://schemas.microsoft.com/office/drawing/2014/main" id="{5B6F1B8A-B2F3-4A53-96F7-1F28EDA60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940" y="276691"/>
            <a:ext cx="1381145" cy="470478"/>
          </a:xfrm>
          <a:prstGeom prst="rect">
            <a:avLst/>
          </a:prstGeom>
        </p:spPr>
      </p:pic>
    </p:spTree>
    <p:extLst>
      <p:ext uri="{BB962C8B-B14F-4D97-AF65-F5344CB8AC3E}">
        <p14:creationId xmlns:p14="http://schemas.microsoft.com/office/powerpoint/2010/main" val="682759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uilding&#10;&#10;Description generated with very high confidence">
            <a:extLst>
              <a:ext uri="{FF2B5EF4-FFF2-40B4-BE49-F238E27FC236}">
                <a16:creationId xmlns:a16="http://schemas.microsoft.com/office/drawing/2014/main" id="{B263BDF7-3AE4-4E44-A53E-A39AB382A4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blackopacity30.png">
            <a:extLst>
              <a:ext uri="{FF2B5EF4-FFF2-40B4-BE49-F238E27FC236}">
                <a16:creationId xmlns:a16="http://schemas.microsoft.com/office/drawing/2014/main" id="{714DF288-8BEC-49F5-9071-AE36D87F1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486400"/>
            <a:ext cx="12192000" cy="1361885"/>
          </a:xfrm>
          <a:prstGeom prst="rect">
            <a:avLst/>
          </a:prstGeom>
        </p:spPr>
      </p:pic>
      <p:sp>
        <p:nvSpPr>
          <p:cNvPr id="10" name="Rectangle 9">
            <a:extLst>
              <a:ext uri="{FF2B5EF4-FFF2-40B4-BE49-F238E27FC236}">
                <a16:creationId xmlns:a16="http://schemas.microsoft.com/office/drawing/2014/main" id="{A0AE8AD9-3BA3-47B4-8EB6-F2EA801C1703}"/>
              </a:ext>
            </a:extLst>
          </p:cNvPr>
          <p:cNvSpPr/>
          <p:nvPr/>
        </p:nvSpPr>
        <p:spPr>
          <a:xfrm>
            <a:off x="116519" y="5579715"/>
            <a:ext cx="11713301" cy="1200329"/>
          </a:xfrm>
          <a:prstGeom prst="rect">
            <a:avLst/>
          </a:prstGeom>
        </p:spPr>
        <p:txBody>
          <a:bodyPr wrap="square">
            <a:spAutoFit/>
          </a:bodyPr>
          <a:lstStyle/>
          <a:p>
            <a:r>
              <a:rPr lang="en-US" sz="3600" dirty="0">
                <a:solidFill>
                  <a:schemeClr val="bg1"/>
                </a:solidFill>
                <a:cs typeface="Arial"/>
              </a:rPr>
              <a:t>Many HFC members heard about Christianity through </a:t>
            </a:r>
            <a:r>
              <a:rPr lang="en-US" sz="3600" b="1" dirty="0">
                <a:solidFill>
                  <a:schemeClr val="bg1"/>
                </a:solidFill>
                <a:effectLst>
                  <a:outerShdw blurRad="38100" dist="38100" dir="2700000" algn="tl">
                    <a:srgbClr val="000000">
                      <a:alpha val="43137"/>
                    </a:srgbClr>
                  </a:outerShdw>
                </a:effectLst>
                <a:cs typeface="Arial"/>
              </a:rPr>
              <a:t>radio broadcasts and materials </a:t>
            </a:r>
            <a:r>
              <a:rPr lang="en-US" sz="3600" dirty="0">
                <a:solidFill>
                  <a:schemeClr val="bg1"/>
                </a:solidFill>
                <a:cs typeface="Arial"/>
              </a:rPr>
              <a:t>in the 1990s </a:t>
            </a:r>
          </a:p>
        </p:txBody>
      </p:sp>
    </p:spTree>
    <p:extLst>
      <p:ext uri="{BB962C8B-B14F-4D97-AF65-F5344CB8AC3E}">
        <p14:creationId xmlns:p14="http://schemas.microsoft.com/office/powerpoint/2010/main" val="159723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wall&#10;&#10;Description generated with high confidence">
            <a:extLst>
              <a:ext uri="{FF2B5EF4-FFF2-40B4-BE49-F238E27FC236}">
                <a16:creationId xmlns:a16="http://schemas.microsoft.com/office/drawing/2014/main" id="{CC4D173B-DFAC-462C-8321-4A2B72CB79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9110" y="374129"/>
            <a:ext cx="5903495" cy="3769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close up of a logo&#10;&#10;Description generated with high confidence">
            <a:extLst>
              <a:ext uri="{FF2B5EF4-FFF2-40B4-BE49-F238E27FC236}">
                <a16:creationId xmlns:a16="http://schemas.microsoft.com/office/drawing/2014/main" id="{39DDBB09-4349-4D3C-B89C-E1499E52A082}"/>
              </a:ext>
            </a:extLst>
          </p:cNvPr>
          <p:cNvPicPr>
            <a:picLocks noChangeAspect="1"/>
          </p:cNvPicPr>
          <p:nvPr/>
        </p:nvPicPr>
        <p:blipFill>
          <a:blip r:embed="rId4"/>
          <a:stretch>
            <a:fillRect/>
          </a:stretch>
        </p:blipFill>
        <p:spPr>
          <a:xfrm>
            <a:off x="-1" y="5046468"/>
            <a:ext cx="9477035" cy="1061468"/>
          </a:xfrm>
          <a:prstGeom prst="rect">
            <a:avLst/>
          </a:prstGeom>
        </p:spPr>
      </p:pic>
      <p:pic>
        <p:nvPicPr>
          <p:cNvPr id="3" name="Picture 2" descr="A group of people sitting at a table&#10;&#10;Description generated with very high confidence">
            <a:extLst>
              <a:ext uri="{FF2B5EF4-FFF2-40B4-BE49-F238E27FC236}">
                <a16:creationId xmlns:a16="http://schemas.microsoft.com/office/drawing/2014/main" id="{6A11559C-7A0A-4B05-B27C-EDCA966D5DE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848350" y="2792219"/>
            <a:ext cx="5086350" cy="3650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a:extLst>
              <a:ext uri="{FF2B5EF4-FFF2-40B4-BE49-F238E27FC236}">
                <a16:creationId xmlns:a16="http://schemas.microsoft.com/office/drawing/2014/main" id="{648868FD-ACD2-4652-85A0-1C9CD5F9A99A}"/>
              </a:ext>
            </a:extLst>
          </p:cNvPr>
          <p:cNvSpPr/>
          <p:nvPr/>
        </p:nvSpPr>
        <p:spPr>
          <a:xfrm>
            <a:off x="6785610" y="586577"/>
            <a:ext cx="4907280" cy="1754326"/>
          </a:xfrm>
          <a:prstGeom prst="rect">
            <a:avLst/>
          </a:prstGeom>
        </p:spPr>
        <p:txBody>
          <a:bodyPr wrap="square">
            <a:spAutoFit/>
          </a:bodyPr>
          <a:lstStyle/>
          <a:p>
            <a:r>
              <a:rPr lang="en-US" sz="2700" dirty="0">
                <a:cs typeface="Arial"/>
              </a:rPr>
              <a:t>Most HFC church leaders had only received one or two </a:t>
            </a:r>
            <a:r>
              <a:rPr lang="en-US" sz="2700" i="1" dirty="0">
                <a:cs typeface="Arial"/>
              </a:rPr>
              <a:t>days </a:t>
            </a:r>
            <a:r>
              <a:rPr lang="en-US" sz="2700" dirty="0">
                <a:cs typeface="Arial"/>
              </a:rPr>
              <a:t>of theological training before WELS arrived</a:t>
            </a:r>
          </a:p>
        </p:txBody>
      </p:sp>
    </p:spTree>
    <p:extLst>
      <p:ext uri="{BB962C8B-B14F-4D97-AF65-F5344CB8AC3E}">
        <p14:creationId xmlns:p14="http://schemas.microsoft.com/office/powerpoint/2010/main" val="1865850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generated with very high confidence">
            <a:extLst>
              <a:ext uri="{FF2B5EF4-FFF2-40B4-BE49-F238E27FC236}">
                <a16:creationId xmlns:a16="http://schemas.microsoft.com/office/drawing/2014/main" id="{4C502D7E-9475-4CA6-8DEF-774D673831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405" y="0"/>
            <a:ext cx="12190791" cy="6858000"/>
          </a:xfrm>
          <a:prstGeom prst="rect">
            <a:avLst/>
          </a:prstGeom>
        </p:spPr>
      </p:pic>
      <p:pic>
        <p:nvPicPr>
          <p:cNvPr id="4" name="Picture 3" descr="blackopacity30.png">
            <a:extLst>
              <a:ext uri="{FF2B5EF4-FFF2-40B4-BE49-F238E27FC236}">
                <a16:creationId xmlns:a16="http://schemas.microsoft.com/office/drawing/2014/main" id="{0B391453-966A-4C1A-9EFF-0C2F86D54B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405" y="5349214"/>
            <a:ext cx="12192000" cy="1485588"/>
          </a:xfrm>
          <a:prstGeom prst="rect">
            <a:avLst/>
          </a:prstGeom>
        </p:spPr>
      </p:pic>
      <p:sp>
        <p:nvSpPr>
          <p:cNvPr id="8" name="Rectangle 7">
            <a:extLst>
              <a:ext uri="{FF2B5EF4-FFF2-40B4-BE49-F238E27FC236}">
                <a16:creationId xmlns:a16="http://schemas.microsoft.com/office/drawing/2014/main" id="{54E70BFC-A94D-4BB3-A949-79AA24EEE027}"/>
              </a:ext>
            </a:extLst>
          </p:cNvPr>
          <p:cNvSpPr/>
          <p:nvPr/>
        </p:nvSpPr>
        <p:spPr>
          <a:xfrm>
            <a:off x="239349" y="5471389"/>
            <a:ext cx="11713301" cy="1200329"/>
          </a:xfrm>
          <a:prstGeom prst="rect">
            <a:avLst/>
          </a:prstGeom>
        </p:spPr>
        <p:txBody>
          <a:bodyPr wrap="square">
            <a:spAutoFit/>
          </a:bodyPr>
          <a:lstStyle/>
          <a:p>
            <a:r>
              <a:rPr lang="en-US" sz="3600" dirty="0">
                <a:solidFill>
                  <a:schemeClr val="bg1"/>
                </a:solidFill>
                <a:cs typeface="Arial"/>
              </a:rPr>
              <a:t>Rev. Lor visited Vietnam for the first time in 2012. </a:t>
            </a:r>
          </a:p>
          <a:p>
            <a:r>
              <a:rPr lang="en-US" sz="3600" b="1" dirty="0">
                <a:solidFill>
                  <a:schemeClr val="bg1"/>
                </a:solidFill>
                <a:effectLst>
                  <a:outerShdw blurRad="38100" dist="38100" dir="2700000" algn="tl">
                    <a:srgbClr val="000000">
                      <a:alpha val="43137"/>
                    </a:srgbClr>
                  </a:outerShdw>
                </a:effectLst>
                <a:cs typeface="Arial"/>
              </a:rPr>
              <a:t>Since then, he has visited over 24 times.</a:t>
            </a:r>
          </a:p>
        </p:txBody>
      </p:sp>
      <p:pic>
        <p:nvPicPr>
          <p:cNvPr id="7" name="Picture 6" descr="WELSlogo_reverse_print.eps">
            <a:extLst>
              <a:ext uri="{FF2B5EF4-FFF2-40B4-BE49-F238E27FC236}">
                <a16:creationId xmlns:a16="http://schemas.microsoft.com/office/drawing/2014/main" id="{3F61E8F2-54B0-4C2F-A877-FDF94CDE9F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260648"/>
            <a:ext cx="1381145" cy="470478"/>
          </a:xfrm>
          <a:prstGeom prst="rect">
            <a:avLst/>
          </a:prstGeom>
        </p:spPr>
      </p:pic>
    </p:spTree>
    <p:extLst>
      <p:ext uri="{BB962C8B-B14F-4D97-AF65-F5344CB8AC3E}">
        <p14:creationId xmlns:p14="http://schemas.microsoft.com/office/powerpoint/2010/main" val="763625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7D1E43BD9DCC4281E095CA07114CBE" ma:contentTypeVersion="13" ma:contentTypeDescription="Create a new document." ma:contentTypeScope="" ma:versionID="ae4d3a67ec5102add513e3cf39348f3f">
  <xsd:schema xmlns:xsd="http://www.w3.org/2001/XMLSchema" xmlns:xs="http://www.w3.org/2001/XMLSchema" xmlns:p="http://schemas.microsoft.com/office/2006/metadata/properties" xmlns:ns3="0dab9ee6-d7a7-40fe-8185-14642c471270" xmlns:ns4="a30e086a-f68e-4ecb-be23-eb3c22cd2320" targetNamespace="http://schemas.microsoft.com/office/2006/metadata/properties" ma:root="true" ma:fieldsID="a3ffefb762ef54abc1131a25dfa0e209" ns3:_="" ns4:_="">
    <xsd:import namespace="0dab9ee6-d7a7-40fe-8185-14642c471270"/>
    <xsd:import namespace="a30e086a-f68e-4ecb-be23-eb3c22cd232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ab9ee6-d7a7-40fe-8185-14642c47127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0e086a-f68e-4ecb-be23-eb3c22cd232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1FB369-BBD6-4C4D-8D02-99B97B739AE6}">
  <ds:schemaRefs>
    <ds:schemaRef ds:uri="http://schemas.microsoft.com/sharepoint/v3/contenttype/forms"/>
  </ds:schemaRefs>
</ds:datastoreItem>
</file>

<file path=customXml/itemProps2.xml><?xml version="1.0" encoding="utf-8"?>
<ds:datastoreItem xmlns:ds="http://schemas.openxmlformats.org/officeDocument/2006/customXml" ds:itemID="{C9148B45-E7AF-4486-974A-4ABEC73BA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ab9ee6-d7a7-40fe-8185-14642c471270"/>
    <ds:schemaRef ds:uri="a30e086a-f68e-4ecb-be23-eb3c22cd23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4DDCBF-FE3B-4E9E-89D9-3471DF4CE29F}">
  <ds:schemaRefs>
    <ds:schemaRef ds:uri="a30e086a-f68e-4ecb-be23-eb3c22cd2320"/>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dab9ee6-d7a7-40fe-8185-14642c47127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1128</TotalTime>
  <Words>4216</Words>
  <Application>Microsoft Office PowerPoint</Application>
  <PresentationFormat>Widescreen</PresentationFormat>
  <Paragraphs>190</Paragraphs>
  <Slides>39</Slides>
  <Notes>39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Arial</vt:lpstr>
      <vt:lpstr>Calibri</vt:lpstr>
      <vt:lpstr>Garamond</vt:lpstr>
      <vt:lpstr>Trebuchet MS</vt: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incredible, unprecedented opportunity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114</cp:revision>
  <dcterms:created xsi:type="dcterms:W3CDTF">2018-10-17T20:27:17Z</dcterms:created>
  <dcterms:modified xsi:type="dcterms:W3CDTF">2020-01-06T21:36:20Z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0x010100A47D1E43BD9DCC4281E095CA07114CBE</vt:lpwstr>
  </property>
</Properties>
</file>